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886" r:id="rId5"/>
  </p:sldMasterIdLst>
  <p:notesMasterIdLst>
    <p:notesMasterId r:id="rId81"/>
  </p:notesMasterIdLst>
  <p:sldIdLst>
    <p:sldId id="293" r:id="rId6"/>
    <p:sldId id="368" r:id="rId7"/>
    <p:sldId id="369" r:id="rId8"/>
    <p:sldId id="371" r:id="rId9"/>
    <p:sldId id="294" r:id="rId10"/>
    <p:sldId id="295" r:id="rId11"/>
    <p:sldId id="296" r:id="rId12"/>
    <p:sldId id="299" r:id="rId13"/>
    <p:sldId id="297" r:id="rId14"/>
    <p:sldId id="301" r:id="rId15"/>
    <p:sldId id="300" r:id="rId16"/>
    <p:sldId id="372" r:id="rId17"/>
    <p:sldId id="376" r:id="rId18"/>
    <p:sldId id="302" r:id="rId19"/>
    <p:sldId id="373" r:id="rId20"/>
    <p:sldId id="377" r:id="rId21"/>
    <p:sldId id="374" r:id="rId22"/>
    <p:sldId id="303" r:id="rId23"/>
    <p:sldId id="304" r:id="rId24"/>
    <p:sldId id="306" r:id="rId25"/>
    <p:sldId id="307" r:id="rId26"/>
    <p:sldId id="309" r:id="rId27"/>
    <p:sldId id="310" r:id="rId28"/>
    <p:sldId id="312" r:id="rId29"/>
    <p:sldId id="313" r:id="rId30"/>
    <p:sldId id="319" r:id="rId31"/>
    <p:sldId id="322" r:id="rId32"/>
    <p:sldId id="320" r:id="rId33"/>
    <p:sldId id="323" r:id="rId34"/>
    <p:sldId id="326" r:id="rId35"/>
    <p:sldId id="327" r:id="rId36"/>
    <p:sldId id="328" r:id="rId37"/>
    <p:sldId id="330" r:id="rId38"/>
    <p:sldId id="334" r:id="rId39"/>
    <p:sldId id="335" r:id="rId40"/>
    <p:sldId id="337" r:id="rId41"/>
    <p:sldId id="305" r:id="rId42"/>
    <p:sldId id="341" r:id="rId43"/>
    <p:sldId id="338" r:id="rId44"/>
    <p:sldId id="292" r:id="rId45"/>
    <p:sldId id="378" r:id="rId46"/>
    <p:sldId id="258" r:id="rId47"/>
    <p:sldId id="342" r:id="rId48"/>
    <p:sldId id="343" r:id="rId49"/>
    <p:sldId id="289" r:id="rId50"/>
    <p:sldId id="291" r:id="rId51"/>
    <p:sldId id="261" r:id="rId52"/>
    <p:sldId id="259" r:id="rId53"/>
    <p:sldId id="340" r:id="rId54"/>
    <p:sldId id="263" r:id="rId55"/>
    <p:sldId id="264" r:id="rId56"/>
    <p:sldId id="365" r:id="rId57"/>
    <p:sldId id="366" r:id="rId58"/>
    <p:sldId id="269" r:id="rId59"/>
    <p:sldId id="281" r:id="rId60"/>
    <p:sldId id="282" r:id="rId61"/>
    <p:sldId id="283" r:id="rId62"/>
    <p:sldId id="356" r:id="rId63"/>
    <p:sldId id="348" r:id="rId64"/>
    <p:sldId id="357" r:id="rId65"/>
    <p:sldId id="274" r:id="rId66"/>
    <p:sldId id="358" r:id="rId67"/>
    <p:sldId id="359" r:id="rId68"/>
    <p:sldId id="360" r:id="rId69"/>
    <p:sldId id="361" r:id="rId70"/>
    <p:sldId id="362" r:id="rId71"/>
    <p:sldId id="268" r:id="rId72"/>
    <p:sldId id="271" r:id="rId73"/>
    <p:sldId id="279" r:id="rId74"/>
    <p:sldId id="278" r:id="rId75"/>
    <p:sldId id="280" r:id="rId76"/>
    <p:sldId id="284" r:id="rId77"/>
    <p:sldId id="272" r:id="rId78"/>
    <p:sldId id="273" r:id="rId79"/>
    <p:sldId id="367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5C"/>
    <a:srgbClr val="008789"/>
    <a:srgbClr val="0C8164"/>
    <a:srgbClr val="4C4C4C"/>
    <a:srgbClr val="048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7896" autoAdjust="0"/>
    <p:restoredTop sz="90929"/>
  </p:normalViewPr>
  <p:slideViewPr>
    <p:cSldViewPr>
      <p:cViewPr varScale="1">
        <p:scale>
          <a:sx n="89" d="100"/>
          <a:sy n="89" d="100"/>
        </p:scale>
        <p:origin x="-1518" y="-90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5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presProps" Target="presProp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6.xml"/><Relationship Id="rId2" Type="http://schemas.openxmlformats.org/officeDocument/2006/relationships/slide" Target="slides/slide5.xml"/><Relationship Id="rId1" Type="http://schemas.openxmlformats.org/officeDocument/2006/relationships/slide" Target="slides/slide1.xml"/><Relationship Id="rId6" Type="http://schemas.openxmlformats.org/officeDocument/2006/relationships/slide" Target="slides/slide31.xml"/><Relationship Id="rId5" Type="http://schemas.openxmlformats.org/officeDocument/2006/relationships/slide" Target="slides/slide30.xml"/><Relationship Id="rId4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1C80DA-910F-414F-8C65-308AAD7C4EB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88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669C44C-12BD-4701-BB42-AEB76A8DE977}" type="slidenum">
              <a:rPr lang="en-CA" altLang="en-US" sz="1200">
                <a:latin typeface="Times" pitchFamily="18" charset="0"/>
              </a:rPr>
              <a:pPr/>
              <a:t>1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8249676-C517-42E7-AD93-1810CFABA3BA}" type="slidenum">
              <a:rPr lang="en-CA" altLang="en-US" sz="1200">
                <a:latin typeface="Times" pitchFamily="18" charset="0"/>
              </a:rPr>
              <a:pPr/>
              <a:t>31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022FF3-F05A-4B5A-99F9-8A41F304E5FC}" type="slidenum">
              <a:rPr lang="en-CA" altLang="en-US" sz="1200">
                <a:latin typeface="Times" pitchFamily="18" charset="0"/>
              </a:rPr>
              <a:pPr/>
              <a:t>39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6457" indent="-278319" defTabSz="91357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9562" indent="-221712" defTabSz="913576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6129" indent="-221712" defTabSz="913576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4269" indent="-221712" defTabSz="913576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126" indent="-221712" defTabSz="913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9982" indent="-221712" defTabSz="913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72839" indent="-221712" defTabSz="913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25695" indent="-221712" defTabSz="91357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2901043-F809-4426-8F1F-AEEB9CFB9A6F}" type="slidenum">
              <a:rPr lang="en-CA" altLang="en-US" sz="1200">
                <a:latin typeface="Times" pitchFamily="18" charset="0"/>
              </a:rPr>
              <a:pPr/>
              <a:t>60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0A5F59B-4960-4386-A1B2-077DB3CD9EF4}" type="slidenum">
              <a:rPr lang="en-CA" altLang="en-US" sz="1200">
                <a:latin typeface="Times" pitchFamily="18" charset="0"/>
              </a:rPr>
              <a:pPr/>
              <a:t>5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B9BCB35-09BA-4468-97B9-3B376A4711BA}" type="slidenum">
              <a:rPr lang="en-CA" altLang="en-US" sz="1200">
                <a:latin typeface="Times" pitchFamily="18" charset="0"/>
              </a:rPr>
              <a:pPr/>
              <a:t>8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7313D07-8307-40A8-AF27-BFAE52F29A42}" type="slidenum">
              <a:rPr lang="en-CA" altLang="en-US" sz="1200">
                <a:latin typeface="Times" pitchFamily="18" charset="0"/>
              </a:rPr>
              <a:pPr/>
              <a:t>16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AD4697-5139-4717-AB8E-D697C8B0E573}" type="slidenum">
              <a:rPr lang="en-CA" altLang="en-US" sz="1200">
                <a:latin typeface="Times" pitchFamily="18" charset="0"/>
              </a:rPr>
              <a:pPr/>
              <a:t>17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Felt or fiberglass tube holds resin until it is in place. </a:t>
            </a:r>
          </a:p>
          <a:p>
            <a:r>
              <a:rPr lang="en-US" altLang="en-US" smtClean="0"/>
              <a:t>Cured (heat, steam, pressure, light) </a:t>
            </a:r>
          </a:p>
          <a:p>
            <a:endParaRPr lang="en-US" altLang="en-US" smtClean="0"/>
          </a:p>
          <a:p>
            <a:r>
              <a:rPr lang="en-US" altLang="en-US" smtClean="0"/>
              <a:t>Structurally – comment that the host pipe must be in well enough shape to survive the CIPP process.  </a:t>
            </a:r>
          </a:p>
          <a:p>
            <a:endParaRPr lang="en-US" altLang="en-US" smtClean="0"/>
          </a:p>
          <a:p>
            <a:r>
              <a:rPr lang="en-US" altLang="en-US" smtClean="0"/>
              <a:t>Often used to renew a damaged pipe.</a:t>
            </a:r>
          </a:p>
          <a:p>
            <a:endParaRPr lang="en-US" altLang="en-US" smtClean="0"/>
          </a:p>
          <a:p>
            <a:r>
              <a:rPr lang="en-US" altLang="en-US" smtClean="0"/>
              <a:t>Cost about 1/3 of open cut construction for the same job.</a:t>
            </a:r>
            <a:endParaRPr lang="en-CA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You can install through;</a:t>
            </a:r>
          </a:p>
          <a:p>
            <a:endParaRPr lang="en-US" altLang="en-US" smtClean="0"/>
          </a:p>
          <a:p>
            <a:r>
              <a:rPr lang="en-US" altLang="en-US" smtClean="0"/>
              <a:t>A pit,</a:t>
            </a:r>
          </a:p>
          <a:p>
            <a:r>
              <a:rPr lang="en-US" altLang="en-US" smtClean="0"/>
              <a:t>A MH or,</a:t>
            </a:r>
          </a:p>
          <a:p>
            <a:r>
              <a:rPr lang="en-US" altLang="en-US" smtClean="0"/>
              <a:t>A head wall.</a:t>
            </a:r>
          </a:p>
          <a:p>
            <a:endParaRPr lang="en-US" altLang="en-US" smtClean="0"/>
          </a:p>
          <a:p>
            <a:r>
              <a:rPr lang="en-US" altLang="en-US" smtClean="0"/>
              <a:t>Often residences don’t even know it’s happening.</a:t>
            </a:r>
            <a:endParaRPr lang="en-CA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Can be performed while the line is live.</a:t>
            </a:r>
            <a:endParaRPr lang="en-CA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7500" indent="-278849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0069" indent="-22276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7161" indent="-22276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5811" indent="-22276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4461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31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176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0412" indent="-2227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13B9EA-B70E-4309-94F0-B5A5BA475438}" type="slidenum">
              <a:rPr lang="en-CA" altLang="en-US" sz="1200">
                <a:latin typeface="Times" pitchFamily="18" charset="0"/>
              </a:rPr>
              <a:pPr/>
              <a:t>30</a:t>
            </a:fld>
            <a:endParaRPr lang="en-CA" altLang="en-US" sz="1200">
              <a:latin typeface="Times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ts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48000" y="3886208"/>
            <a:ext cx="8001056" cy="1185866"/>
          </a:xfrm>
        </p:spPr>
        <p:txBody>
          <a:bodyPr anchor="t"/>
          <a:lstStyle>
            <a:lvl1pPr>
              <a:defRPr sz="3200">
                <a:solidFill>
                  <a:srgbClr val="00755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648000" y="3286124"/>
            <a:ext cx="8001056" cy="432000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rgbClr val="00755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6000" y="950400"/>
            <a:ext cx="5436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0399" y="950400"/>
            <a:ext cx="3132000" cy="5022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6F020EB4-5671-46ED-BC1C-1B8F886BAB82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8600" y="950400"/>
            <a:ext cx="4267200" cy="5022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950400"/>
            <a:ext cx="4267200" cy="5022000"/>
          </a:xfrm>
          <a:noFill/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EB12E162-DD48-4F6C-AD4D-2C03FCF422CA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4284" y="4800600"/>
            <a:ext cx="5486400" cy="566738"/>
          </a:xfrm>
        </p:spPr>
        <p:txBody>
          <a:bodyPr anchor="t"/>
          <a:lstStyle>
            <a:lvl1pPr algn="l">
              <a:defRPr sz="2000" b="1">
                <a:solidFill>
                  <a:srgbClr val="4C4C4C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04284" y="1447200"/>
            <a:ext cx="5486400" cy="3294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04284" y="5367338"/>
            <a:ext cx="5486400" cy="490554"/>
          </a:xfrm>
        </p:spPr>
        <p:txBody>
          <a:bodyPr/>
          <a:lstStyle>
            <a:lvl1pPr marL="0" indent="0">
              <a:buNone/>
              <a:defRPr sz="1800">
                <a:solidFill>
                  <a:srgbClr val="4C4C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E001E40F-6354-4D0A-A3DF-49B232CA1BB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2786058"/>
            <a:ext cx="6912000" cy="1440000"/>
          </a:xfrm>
          <a:noFill/>
        </p:spPr>
        <p:txBody>
          <a:bodyPr anchor="t"/>
          <a:lstStyle>
            <a:lvl1pPr algn="l">
              <a:defRPr sz="4000" b="1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203BE213-9082-4EFE-A199-E41FE6A41059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A0C1-4551-48BC-87D7-37D4D618CF56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0DF5-0DFA-4A83-B18D-5D3C88608A1D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14B2-33EC-406A-B4C0-CC4A1A158197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9537" y="3500438"/>
            <a:ext cx="6912000" cy="714380"/>
          </a:xfrm>
          <a:noFill/>
        </p:spPr>
        <p:txBody>
          <a:bodyPr anchor="t"/>
          <a:lstStyle>
            <a:lvl1pPr algn="l">
              <a:defRPr sz="2000" b="0" cap="none">
                <a:solidFill>
                  <a:srgbClr val="00755C"/>
                </a:solidFill>
                <a:latin typeface="+mn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98000" y="4286267"/>
            <a:ext cx="6912000" cy="1500187"/>
          </a:xfrm>
          <a:noFill/>
        </p:spPr>
        <p:txBody>
          <a:bodyPr anchor="t"/>
          <a:lstStyle>
            <a:lvl1pPr marL="0" indent="0">
              <a:buNone/>
              <a:defRPr sz="2000">
                <a:solidFill>
                  <a:srgbClr val="00755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2C4CA0C1-4551-48BC-87D7-37D4D618CF56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E43-8A39-4BF0-A486-7352C0086E2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0EB4-5671-46ED-BC1C-1B8F886BAB82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E40F-6354-4D0A-A3DF-49B232CA1BB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1" y="1143000"/>
            <a:ext cx="3086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6A82-9528-4410-80E7-28D0E715D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51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304800"/>
            <a:ext cx="8229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672D6-DB9D-4216-85B8-491E9DF22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2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04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50400"/>
            <a:ext cx="424800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D3630DF5-0DFA-4A83-B18D-5D3C88608A1D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0400" y="950400"/>
            <a:ext cx="4248000" cy="639762"/>
          </a:xfrm>
          <a:noFill/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4" y="950400"/>
            <a:ext cx="4248000" cy="639762"/>
          </a:xfrm>
          <a:noFill/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4" y="1643050"/>
            <a:ext cx="4248000" cy="428628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5CE7CC02-DEBD-4190-AEF7-47ABB5844058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right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71670" y="950400"/>
            <a:ext cx="6843730" cy="5022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950400"/>
            <a:ext cx="1746000" cy="1440000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AE5DE5F2-040D-4C32-9F42-16314740824D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bottom) 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0400" y="2285992"/>
            <a:ext cx="8686800" cy="3643338"/>
          </a:xfr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0400" y="950400"/>
            <a:ext cx="8686800" cy="1296000"/>
          </a:xfrm>
          <a:noFill/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44259BC2-66A5-4537-9772-D699C2C9391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6858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A7B814B2-33EC-406A-B4C0-CC4A1A158197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E2C90E43-8A39-4BF0-A486-7352C0086E2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Golder_associates_slide_section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18" y="0"/>
            <a:ext cx="9139763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860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50400"/>
            <a:ext cx="8686800" cy="50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4400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0400" y="6091200"/>
            <a:ext cx="2133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400" y="6264000"/>
            <a:ext cx="28956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endParaRPr lang="en-GB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5600" y="6091200"/>
            <a:ext cx="698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800"/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62" r:id="rId6"/>
    <p:sldLayoutId id="2147483663" r:id="rId7"/>
    <p:sldLayoutId id="2147483654" r:id="rId8"/>
    <p:sldLayoutId id="2147483655" r:id="rId9"/>
    <p:sldLayoutId id="2147483656" r:id="rId10"/>
    <p:sldLayoutId id="2147483660" r:id="rId11"/>
    <p:sldLayoutId id="2147483657" r:id="rId12"/>
    <p:sldLayoutId id="2147483664" r:id="rId13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55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20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2000">
          <a:solidFill>
            <a:srgbClr val="4C4C4C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800">
          <a:solidFill>
            <a:srgbClr val="4C4C4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800">
          <a:solidFill>
            <a:srgbClr val="4C4C4C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800">
          <a:solidFill>
            <a:srgbClr val="4C4C4C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C8164"/>
        </a:buClr>
        <a:buSzPct val="80000"/>
        <a:buFont typeface="Wingdings" pitchFamily="-32" charset="2"/>
        <a:buChar char="n"/>
        <a:defRPr sz="1400">
          <a:solidFill>
            <a:srgbClr val="4C4C4C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E42F5B4-DBEA-492C-87D8-0D6A08CAEE5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n.wikipedia.org/wiki/File:Population_curve.svg" TargetMode="Externa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632"/>
            <a:ext cx="9144000" cy="67413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17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17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17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24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3600" b="1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3600" b="1" dirty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3600" b="1" dirty="0" smtClean="0"/>
              <a:t>INSTALLATION OF PIPES AND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3600" b="1" dirty="0" smtClean="0"/>
              <a:t>CONDUITS WITHOUT DIGGING A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3600" b="1" dirty="0" smtClean="0"/>
              <a:t>TRENCH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17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17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1700" dirty="0" smtClean="0"/>
          </a:p>
          <a:p>
            <a:pPr marL="0" indent="0" algn="r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2000" dirty="0" smtClean="0"/>
              <a:t>Naresh Koirala, </a:t>
            </a:r>
            <a:r>
              <a:rPr lang="en-CA" altLang="en-US" sz="2000" dirty="0" err="1" smtClean="0"/>
              <a:t>P.Eng</a:t>
            </a:r>
            <a:r>
              <a:rPr lang="en-CA" altLang="en-US" sz="2000" dirty="0" smtClean="0"/>
              <a:t>., </a:t>
            </a:r>
            <a:br>
              <a:rPr lang="en-CA" altLang="en-US" sz="2000" dirty="0" smtClean="0"/>
            </a:br>
            <a:r>
              <a:rPr lang="en-CA" altLang="en-US" sz="2000" dirty="0" smtClean="0"/>
              <a:t/>
            </a:r>
            <a:br>
              <a:rPr lang="en-CA" altLang="en-US" sz="2000" dirty="0" smtClean="0"/>
            </a:br>
            <a:r>
              <a:rPr lang="en-CA" altLang="en-US" sz="2000" dirty="0" smtClean="0"/>
              <a:t>Golder Associates Ltd.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133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/>
              <a:t>Method of Construction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r>
              <a:rPr lang="en-US" altLang="en-US" b="1" dirty="0" smtClean="0"/>
              <a:t>Traditional Method : Open Cut</a:t>
            </a:r>
          </a:p>
          <a:p>
            <a:endParaRPr lang="en-US" altLang="en-US" b="1" dirty="0" smtClean="0"/>
          </a:p>
          <a:p>
            <a:r>
              <a:rPr lang="en-US" altLang="en-US" b="1" dirty="0" smtClean="0"/>
              <a:t>New Method : Trenchless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52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:\Active\_2010\1447\10-1447-0018 Central Park Optimization\Photos\March 12, 2010\P3110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0"/>
            <a:ext cx="932497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2577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42888"/>
            <a:ext cx="8229600" cy="1727201"/>
          </a:xfrm>
        </p:spPr>
        <p:txBody>
          <a:bodyPr/>
          <a:lstStyle/>
          <a:p>
            <a:pPr algn="ctr" eaLnBrk="1" hangingPunct="1"/>
            <a:r>
              <a:rPr lang="en-US" altLang="en-US" smtClean="0">
                <a:solidFill>
                  <a:schemeClr val="tx1"/>
                </a:solidFill>
              </a:rPr>
              <a:t> Open Cut 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13315" name="Rectangle 4"/>
          <p:cNvSpPr>
            <a:spLocks noGrp="1" noTextEdit="1"/>
          </p:cNvSpPr>
          <p:nvPr>
            <p:ph type="body" idx="1"/>
          </p:nvPr>
        </p:nvSpPr>
        <p:spPr>
          <a:xfrm>
            <a:off x="1600200" y="8229600"/>
            <a:ext cx="8229600" cy="4114800"/>
          </a:xfrm>
          <a:custGeom>
            <a:avLst/>
            <a:gdLst>
              <a:gd name="T0" fmla="*/ 2147483647 w 1390"/>
              <a:gd name="T1" fmla="*/ 2147483647 h 3052"/>
              <a:gd name="T2" fmla="*/ 2147483647 w 1390"/>
              <a:gd name="T3" fmla="*/ 2147483647 h 3052"/>
              <a:gd name="T4" fmla="*/ 2147483647 w 1390"/>
              <a:gd name="T5" fmla="*/ 2147483647 h 3052"/>
              <a:gd name="T6" fmla="*/ 2147483647 w 1390"/>
              <a:gd name="T7" fmla="*/ 2147483647 h 3052"/>
              <a:gd name="T8" fmla="*/ 2147483647 w 1390"/>
              <a:gd name="T9" fmla="*/ 2147483647 h 3052"/>
              <a:gd name="T10" fmla="*/ 2147483647 w 1390"/>
              <a:gd name="T11" fmla="*/ 2147483647 h 3052"/>
              <a:gd name="T12" fmla="*/ 2147483647 w 1390"/>
              <a:gd name="T13" fmla="*/ 2147483647 h 3052"/>
              <a:gd name="T14" fmla="*/ 2147483647 w 1390"/>
              <a:gd name="T15" fmla="*/ 2147483647 h 3052"/>
              <a:gd name="T16" fmla="*/ 2147483647 w 1390"/>
              <a:gd name="T17" fmla="*/ 2147483647 h 3052"/>
              <a:gd name="T18" fmla="*/ 2147483647 w 1390"/>
              <a:gd name="T19" fmla="*/ 2147483647 h 3052"/>
              <a:gd name="T20" fmla="*/ 2147483647 w 1390"/>
              <a:gd name="T21" fmla="*/ 2147483647 h 3052"/>
              <a:gd name="T22" fmla="*/ 2147483647 w 1390"/>
              <a:gd name="T23" fmla="*/ 2147483647 h 3052"/>
              <a:gd name="T24" fmla="*/ 2147483647 w 1390"/>
              <a:gd name="T25" fmla="*/ 2147483647 h 3052"/>
              <a:gd name="T26" fmla="*/ 2147483647 w 1390"/>
              <a:gd name="T27" fmla="*/ 2147483647 h 3052"/>
              <a:gd name="T28" fmla="*/ 2147483647 w 1390"/>
              <a:gd name="T29" fmla="*/ 2147483647 h 3052"/>
              <a:gd name="T30" fmla="*/ 2147483647 w 1390"/>
              <a:gd name="T31" fmla="*/ 2147483647 h 3052"/>
              <a:gd name="T32" fmla="*/ 2147483647 w 1390"/>
              <a:gd name="T33" fmla="*/ 2147483647 h 3052"/>
              <a:gd name="T34" fmla="*/ 2147483647 w 1390"/>
              <a:gd name="T35" fmla="*/ 2147483647 h 3052"/>
              <a:gd name="T36" fmla="*/ 2147483647 w 1390"/>
              <a:gd name="T37" fmla="*/ 2147483647 h 3052"/>
              <a:gd name="T38" fmla="*/ 2147483647 w 1390"/>
              <a:gd name="T39" fmla="*/ 2147483647 h 3052"/>
              <a:gd name="T40" fmla="*/ 2147483647 w 1390"/>
              <a:gd name="T41" fmla="*/ 2147483647 h 3052"/>
              <a:gd name="T42" fmla="*/ 2147483647 w 1390"/>
              <a:gd name="T43" fmla="*/ 2147483647 h 3052"/>
              <a:gd name="T44" fmla="*/ 2147483647 w 1390"/>
              <a:gd name="T45" fmla="*/ 2147483647 h 3052"/>
              <a:gd name="T46" fmla="*/ 2147483647 w 1390"/>
              <a:gd name="T47" fmla="*/ 2147483647 h 3052"/>
              <a:gd name="T48" fmla="*/ 2147483647 w 1390"/>
              <a:gd name="T49" fmla="*/ 2147483647 h 3052"/>
              <a:gd name="T50" fmla="*/ 2147483647 w 1390"/>
              <a:gd name="T51" fmla="*/ 2147483647 h 3052"/>
              <a:gd name="T52" fmla="*/ 2147483647 w 1390"/>
              <a:gd name="T53" fmla="*/ 2147483647 h 3052"/>
              <a:gd name="T54" fmla="*/ 2147483647 w 1390"/>
              <a:gd name="T55" fmla="*/ 2147483647 h 3052"/>
              <a:gd name="T56" fmla="*/ 2147483647 w 1390"/>
              <a:gd name="T57" fmla="*/ 2147483647 h 3052"/>
              <a:gd name="T58" fmla="*/ 2147483647 w 1390"/>
              <a:gd name="T59" fmla="*/ 2147483647 h 30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390"/>
              <a:gd name="T91" fmla="*/ 0 h 3052"/>
              <a:gd name="T92" fmla="*/ 1390 w 1390"/>
              <a:gd name="T93" fmla="*/ 3052 h 30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390" h="3052">
                <a:moveTo>
                  <a:pt x="55" y="4"/>
                </a:moveTo>
                <a:cubicBezTo>
                  <a:pt x="497" y="6"/>
                  <a:pt x="939" y="0"/>
                  <a:pt x="1381" y="11"/>
                </a:cubicBezTo>
                <a:cubicBezTo>
                  <a:pt x="1390" y="11"/>
                  <a:pt x="1375" y="29"/>
                  <a:pt x="1374" y="38"/>
                </a:cubicBezTo>
                <a:cubicBezTo>
                  <a:pt x="1371" y="61"/>
                  <a:pt x="1371" y="85"/>
                  <a:pt x="1367" y="108"/>
                </a:cubicBezTo>
                <a:cubicBezTo>
                  <a:pt x="1360" y="154"/>
                  <a:pt x="1323" y="204"/>
                  <a:pt x="1304" y="247"/>
                </a:cubicBezTo>
                <a:cubicBezTo>
                  <a:pt x="1253" y="365"/>
                  <a:pt x="1237" y="516"/>
                  <a:pt x="1179" y="628"/>
                </a:cubicBezTo>
                <a:cubicBezTo>
                  <a:pt x="1168" y="681"/>
                  <a:pt x="1162" y="726"/>
                  <a:pt x="1138" y="774"/>
                </a:cubicBezTo>
                <a:cubicBezTo>
                  <a:pt x="1136" y="795"/>
                  <a:pt x="1136" y="817"/>
                  <a:pt x="1131" y="837"/>
                </a:cubicBezTo>
                <a:cubicBezTo>
                  <a:pt x="1127" y="852"/>
                  <a:pt x="1114" y="863"/>
                  <a:pt x="1110" y="878"/>
                </a:cubicBezTo>
                <a:cubicBezTo>
                  <a:pt x="1095" y="932"/>
                  <a:pt x="1096" y="978"/>
                  <a:pt x="1075" y="1031"/>
                </a:cubicBezTo>
                <a:cubicBezTo>
                  <a:pt x="1066" y="1084"/>
                  <a:pt x="1062" y="1140"/>
                  <a:pt x="1041" y="1190"/>
                </a:cubicBezTo>
                <a:cubicBezTo>
                  <a:pt x="1024" y="1311"/>
                  <a:pt x="989" y="1442"/>
                  <a:pt x="950" y="1558"/>
                </a:cubicBezTo>
                <a:cubicBezTo>
                  <a:pt x="944" y="1591"/>
                  <a:pt x="946" y="1595"/>
                  <a:pt x="937" y="1621"/>
                </a:cubicBezTo>
                <a:cubicBezTo>
                  <a:pt x="933" y="1635"/>
                  <a:pt x="923" y="1662"/>
                  <a:pt x="923" y="1662"/>
                </a:cubicBezTo>
                <a:cubicBezTo>
                  <a:pt x="917" y="1707"/>
                  <a:pt x="909" y="1745"/>
                  <a:pt x="895" y="1787"/>
                </a:cubicBezTo>
                <a:cubicBezTo>
                  <a:pt x="887" y="1846"/>
                  <a:pt x="875" y="1902"/>
                  <a:pt x="867" y="1961"/>
                </a:cubicBezTo>
                <a:cubicBezTo>
                  <a:pt x="866" y="1971"/>
                  <a:pt x="856" y="1979"/>
                  <a:pt x="853" y="1989"/>
                </a:cubicBezTo>
                <a:cubicBezTo>
                  <a:pt x="847" y="2007"/>
                  <a:pt x="843" y="2025"/>
                  <a:pt x="839" y="2044"/>
                </a:cubicBezTo>
                <a:cubicBezTo>
                  <a:pt x="837" y="2056"/>
                  <a:pt x="836" y="2068"/>
                  <a:pt x="832" y="2079"/>
                </a:cubicBezTo>
                <a:cubicBezTo>
                  <a:pt x="816" y="2130"/>
                  <a:pt x="821" y="2081"/>
                  <a:pt x="812" y="2134"/>
                </a:cubicBezTo>
                <a:cubicBezTo>
                  <a:pt x="802" y="2193"/>
                  <a:pt x="797" y="2254"/>
                  <a:pt x="770" y="2308"/>
                </a:cubicBezTo>
                <a:cubicBezTo>
                  <a:pt x="763" y="2354"/>
                  <a:pt x="758" y="2402"/>
                  <a:pt x="749" y="2447"/>
                </a:cubicBezTo>
                <a:cubicBezTo>
                  <a:pt x="742" y="2481"/>
                  <a:pt x="719" y="2528"/>
                  <a:pt x="708" y="2565"/>
                </a:cubicBezTo>
                <a:cubicBezTo>
                  <a:pt x="698" y="2644"/>
                  <a:pt x="677" y="2719"/>
                  <a:pt x="652" y="2794"/>
                </a:cubicBezTo>
                <a:cubicBezTo>
                  <a:pt x="639" y="2834"/>
                  <a:pt x="642" y="2877"/>
                  <a:pt x="631" y="2918"/>
                </a:cubicBezTo>
                <a:cubicBezTo>
                  <a:pt x="629" y="2957"/>
                  <a:pt x="633" y="2998"/>
                  <a:pt x="624" y="3036"/>
                </a:cubicBezTo>
                <a:cubicBezTo>
                  <a:pt x="621" y="3052"/>
                  <a:pt x="532" y="3037"/>
                  <a:pt x="492" y="3036"/>
                </a:cubicBezTo>
                <a:cubicBezTo>
                  <a:pt x="346" y="3032"/>
                  <a:pt x="201" y="3031"/>
                  <a:pt x="55" y="3029"/>
                </a:cubicBezTo>
                <a:cubicBezTo>
                  <a:pt x="51" y="2635"/>
                  <a:pt x="42" y="2243"/>
                  <a:pt x="34" y="1850"/>
                </a:cubicBezTo>
                <a:cubicBezTo>
                  <a:pt x="32" y="1610"/>
                  <a:pt x="0" y="4"/>
                  <a:pt x="55" y="4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9000"/>
                </a:schemeClr>
              </a:gs>
              <a:gs pos="100000">
                <a:schemeClr val="bg2"/>
              </a:gs>
            </a:gsLst>
            <a:lin ang="0" scaled="1"/>
          </a:gra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V="1">
            <a:off x="4038600" y="2052638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914400" y="2052638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H="1">
            <a:off x="5257800" y="2052638"/>
            <a:ext cx="114300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4038600" y="2128838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 flipH="1">
            <a:off x="1219200" y="6853238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0" y="1905000"/>
            <a:ext cx="4038600" cy="495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4038600" y="2057400"/>
            <a:ext cx="5105400" cy="48006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323" name="Text Box 14"/>
          <p:cNvSpPr txBox="1">
            <a:spLocks noChangeArrowheads="1"/>
          </p:cNvSpPr>
          <p:nvPr/>
        </p:nvSpPr>
        <p:spPr bwMode="auto">
          <a:xfrm flipH="1" flipV="1">
            <a:off x="3984625" y="22733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324" name="Text Box 15"/>
          <p:cNvSpPr txBox="1">
            <a:spLocks noChangeArrowheads="1"/>
          </p:cNvSpPr>
          <p:nvPr/>
        </p:nvSpPr>
        <p:spPr bwMode="auto">
          <a:xfrm>
            <a:off x="6084888" y="5481638"/>
            <a:ext cx="194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Surround bedding</a:t>
            </a:r>
          </a:p>
        </p:txBody>
      </p:sp>
      <p:sp>
        <p:nvSpPr>
          <p:cNvPr id="13325" name="Text Box 16"/>
          <p:cNvSpPr txBox="1">
            <a:spLocks noChangeArrowheads="1"/>
          </p:cNvSpPr>
          <p:nvPr/>
        </p:nvSpPr>
        <p:spPr bwMode="auto">
          <a:xfrm>
            <a:off x="6011863" y="5862638"/>
            <a:ext cx="151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Installed Pipe</a:t>
            </a:r>
          </a:p>
        </p:txBody>
      </p:sp>
      <p:sp>
        <p:nvSpPr>
          <p:cNvPr id="13326" name="Line 17"/>
          <p:cNvSpPr>
            <a:spLocks noChangeShapeType="1"/>
          </p:cNvSpPr>
          <p:nvPr/>
        </p:nvSpPr>
        <p:spPr bwMode="auto">
          <a:xfrm>
            <a:off x="2819400" y="5938838"/>
            <a:ext cx="1247775" cy="11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8"/>
          <p:cNvSpPr txBox="1">
            <a:spLocks noChangeArrowheads="1"/>
          </p:cNvSpPr>
          <p:nvPr/>
        </p:nvSpPr>
        <p:spPr bwMode="auto">
          <a:xfrm>
            <a:off x="2041525" y="57467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1066800" y="5634038"/>
            <a:ext cx="1884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Zone affected when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pipe is installed by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Trenchless method</a:t>
            </a:r>
          </a:p>
        </p:txBody>
      </p:sp>
      <p:sp>
        <p:nvSpPr>
          <p:cNvPr id="13329" name="Text Box 24"/>
          <p:cNvSpPr txBox="1">
            <a:spLocks noChangeArrowheads="1"/>
          </p:cNvSpPr>
          <p:nvPr/>
        </p:nvSpPr>
        <p:spPr bwMode="auto">
          <a:xfrm>
            <a:off x="914400" y="307975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Native Soil</a:t>
            </a:r>
          </a:p>
        </p:txBody>
      </p:sp>
      <p:sp>
        <p:nvSpPr>
          <p:cNvPr id="13330" name="Text Box 25"/>
          <p:cNvSpPr txBox="1">
            <a:spLocks noChangeArrowheads="1"/>
          </p:cNvSpPr>
          <p:nvPr/>
        </p:nvSpPr>
        <p:spPr bwMode="auto">
          <a:xfrm>
            <a:off x="6232525" y="315595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Native soil</a:t>
            </a:r>
          </a:p>
        </p:txBody>
      </p:sp>
      <p:sp>
        <p:nvSpPr>
          <p:cNvPr id="13331" name="Text Box 26"/>
          <p:cNvSpPr txBox="1">
            <a:spLocks noChangeArrowheads="1"/>
          </p:cNvSpPr>
          <p:nvPr/>
        </p:nvSpPr>
        <p:spPr bwMode="auto">
          <a:xfrm>
            <a:off x="4191000" y="3424238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(Open cut to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Install pipe)</a:t>
            </a:r>
          </a:p>
        </p:txBody>
      </p:sp>
      <p:sp>
        <p:nvSpPr>
          <p:cNvPr id="13332" name="Line 27"/>
          <p:cNvSpPr>
            <a:spLocks noChangeShapeType="1"/>
          </p:cNvSpPr>
          <p:nvPr/>
        </p:nvSpPr>
        <p:spPr bwMode="auto">
          <a:xfrm>
            <a:off x="55626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8"/>
          <p:cNvSpPr>
            <a:spLocks/>
          </p:cNvSpPr>
          <p:nvPr/>
        </p:nvSpPr>
        <p:spPr bwMode="auto">
          <a:xfrm>
            <a:off x="56388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7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Freeform 29"/>
          <p:cNvSpPr>
            <a:spLocks/>
          </p:cNvSpPr>
          <p:nvPr/>
        </p:nvSpPr>
        <p:spPr bwMode="auto">
          <a:xfrm>
            <a:off x="54864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7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5" name="Freeform 30"/>
          <p:cNvSpPr>
            <a:spLocks/>
          </p:cNvSpPr>
          <p:nvPr/>
        </p:nvSpPr>
        <p:spPr bwMode="auto">
          <a:xfrm>
            <a:off x="4067175" y="2060575"/>
            <a:ext cx="1905000" cy="4324350"/>
          </a:xfrm>
          <a:custGeom>
            <a:avLst/>
            <a:gdLst>
              <a:gd name="T0" fmla="*/ 2147483647 w 899"/>
              <a:gd name="T1" fmla="*/ 2147483647 h 1998"/>
              <a:gd name="T2" fmla="*/ 2147483647 w 899"/>
              <a:gd name="T3" fmla="*/ 2147483647 h 1998"/>
              <a:gd name="T4" fmla="*/ 2147483647 w 899"/>
              <a:gd name="T5" fmla="*/ 2147483647 h 1998"/>
              <a:gd name="T6" fmla="*/ 2147483647 w 899"/>
              <a:gd name="T7" fmla="*/ 2147483647 h 1998"/>
              <a:gd name="T8" fmla="*/ 2147483647 w 899"/>
              <a:gd name="T9" fmla="*/ 2147483647 h 1998"/>
              <a:gd name="T10" fmla="*/ 2147483647 w 899"/>
              <a:gd name="T11" fmla="*/ 2147483647 h 1998"/>
              <a:gd name="T12" fmla="*/ 2147483647 w 899"/>
              <a:gd name="T13" fmla="*/ 2147483647 h 1998"/>
              <a:gd name="T14" fmla="*/ 2147483647 w 899"/>
              <a:gd name="T15" fmla="*/ 2147483647 h 1998"/>
              <a:gd name="T16" fmla="*/ 2147483647 w 899"/>
              <a:gd name="T17" fmla="*/ 2147483647 h 19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9"/>
              <a:gd name="T28" fmla="*/ 0 h 1998"/>
              <a:gd name="T29" fmla="*/ 899 w 899"/>
              <a:gd name="T30" fmla="*/ 1998 h 19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9" h="1998">
                <a:moveTo>
                  <a:pt x="854" y="28"/>
                </a:moveTo>
                <a:cubicBezTo>
                  <a:pt x="580" y="0"/>
                  <a:pt x="290" y="28"/>
                  <a:pt x="14" y="28"/>
                </a:cubicBezTo>
                <a:cubicBezTo>
                  <a:pt x="0" y="993"/>
                  <a:pt x="7" y="352"/>
                  <a:pt x="7" y="1950"/>
                </a:cubicBezTo>
                <a:cubicBezTo>
                  <a:pt x="88" y="1952"/>
                  <a:pt x="169" y="1953"/>
                  <a:pt x="250" y="1957"/>
                </a:cubicBezTo>
                <a:cubicBezTo>
                  <a:pt x="314" y="1960"/>
                  <a:pt x="378" y="1991"/>
                  <a:pt x="444" y="1992"/>
                </a:cubicBezTo>
                <a:cubicBezTo>
                  <a:pt x="595" y="1994"/>
                  <a:pt x="745" y="1992"/>
                  <a:pt x="896" y="1992"/>
                </a:cubicBezTo>
                <a:cubicBezTo>
                  <a:pt x="848" y="1996"/>
                  <a:pt x="889" y="1998"/>
                  <a:pt x="896" y="1964"/>
                </a:cubicBezTo>
                <a:cubicBezTo>
                  <a:pt x="899" y="1948"/>
                  <a:pt x="891" y="1931"/>
                  <a:pt x="889" y="1915"/>
                </a:cubicBezTo>
                <a:cubicBezTo>
                  <a:pt x="868" y="1285"/>
                  <a:pt x="858" y="660"/>
                  <a:pt x="854" y="28"/>
                </a:cubicBezTo>
                <a:close/>
              </a:path>
            </a:pathLst>
          </a:custGeom>
          <a:gradFill rotWithShape="1">
            <a:gsLst>
              <a:gs pos="0">
                <a:srgbClr val="6E4200"/>
              </a:gs>
              <a:gs pos="100000">
                <a:srgbClr val="EE8E00">
                  <a:alpha val="49001"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6" name="Text Box 31"/>
          <p:cNvSpPr txBox="1">
            <a:spLocks noChangeArrowheads="1"/>
          </p:cNvSpPr>
          <p:nvPr/>
        </p:nvSpPr>
        <p:spPr bwMode="auto">
          <a:xfrm>
            <a:off x="4038600" y="2819400"/>
            <a:ext cx="14446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Import backfill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material</a:t>
            </a: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4038600" y="2057400"/>
            <a:ext cx="3124200" cy="1524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38" name="Rectangle 33"/>
          <p:cNvSpPr>
            <a:spLocks noChangeArrowheads="1"/>
          </p:cNvSpPr>
          <p:nvPr/>
        </p:nvSpPr>
        <p:spPr bwMode="auto">
          <a:xfrm>
            <a:off x="4191000" y="19050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038600" y="1905000"/>
            <a:ext cx="4953000" cy="3048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340" name="Rectangle 36"/>
          <p:cNvSpPr>
            <a:spLocks noChangeArrowheads="1"/>
          </p:cNvSpPr>
          <p:nvPr/>
        </p:nvSpPr>
        <p:spPr bwMode="auto">
          <a:xfrm>
            <a:off x="4038600" y="2362200"/>
            <a:ext cx="1828800" cy="381000"/>
          </a:xfrm>
          <a:prstGeom prst="rect">
            <a:avLst/>
          </a:prstGeom>
          <a:gradFill rotWithShape="1">
            <a:gsLst>
              <a:gs pos="0">
                <a:srgbClr val="2B1106"/>
              </a:gs>
              <a:gs pos="100000">
                <a:srgbClr val="A94417">
                  <a:alpha val="8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Road base</a:t>
            </a:r>
          </a:p>
        </p:txBody>
      </p:sp>
      <p:sp>
        <p:nvSpPr>
          <p:cNvPr id="13341" name="Line 37"/>
          <p:cNvSpPr>
            <a:spLocks noChangeShapeType="1"/>
          </p:cNvSpPr>
          <p:nvPr/>
        </p:nvSpPr>
        <p:spPr bwMode="auto">
          <a:xfrm>
            <a:off x="53340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2" name="Line 38"/>
          <p:cNvSpPr>
            <a:spLocks noChangeShapeType="1"/>
          </p:cNvSpPr>
          <p:nvPr/>
        </p:nvSpPr>
        <p:spPr bwMode="auto">
          <a:xfrm flipV="1">
            <a:off x="5410200" y="20526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3" name="Oval 40"/>
          <p:cNvSpPr>
            <a:spLocks noChangeArrowheads="1"/>
          </p:cNvSpPr>
          <p:nvPr/>
        </p:nvSpPr>
        <p:spPr bwMode="auto">
          <a:xfrm>
            <a:off x="4716463" y="5589588"/>
            <a:ext cx="685800" cy="685800"/>
          </a:xfrm>
          <a:prstGeom prst="ellipse">
            <a:avLst/>
          </a:prstGeom>
          <a:gradFill rotWithShape="1">
            <a:gsLst>
              <a:gs pos="0">
                <a:srgbClr val="001A00"/>
              </a:gs>
              <a:gs pos="100000">
                <a:srgbClr val="00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" name="Line 41"/>
          <p:cNvSpPr>
            <a:spLocks noChangeShapeType="1"/>
          </p:cNvSpPr>
          <p:nvPr/>
        </p:nvSpPr>
        <p:spPr bwMode="auto">
          <a:xfrm flipH="1">
            <a:off x="5364163" y="6021388"/>
            <a:ext cx="792162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Line 42"/>
          <p:cNvSpPr>
            <a:spLocks noChangeShapeType="1"/>
          </p:cNvSpPr>
          <p:nvPr/>
        </p:nvSpPr>
        <p:spPr bwMode="auto">
          <a:xfrm flipH="1" flipV="1">
            <a:off x="5076825" y="5516563"/>
            <a:ext cx="1150938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6629400" y="1976438"/>
            <a:ext cx="925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latin typeface="Arial Black" pitchFamily="34" charset="0"/>
              </a:rPr>
              <a:t>Asphalt</a:t>
            </a:r>
          </a:p>
        </p:txBody>
      </p:sp>
      <p:sp>
        <p:nvSpPr>
          <p:cNvPr id="13347" name="Line 45"/>
          <p:cNvSpPr>
            <a:spLocks noChangeShapeType="1"/>
          </p:cNvSpPr>
          <p:nvPr/>
        </p:nvSpPr>
        <p:spPr bwMode="auto">
          <a:xfrm>
            <a:off x="4038600" y="17478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8" name="Line 46"/>
          <p:cNvSpPr>
            <a:spLocks noChangeShapeType="1"/>
          </p:cNvSpPr>
          <p:nvPr/>
        </p:nvSpPr>
        <p:spPr bwMode="auto">
          <a:xfrm flipH="1">
            <a:off x="5410200" y="4800600"/>
            <a:ext cx="609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9" name="Line 47"/>
          <p:cNvSpPr>
            <a:spLocks noChangeShapeType="1"/>
          </p:cNvSpPr>
          <p:nvPr/>
        </p:nvSpPr>
        <p:spPr bwMode="auto">
          <a:xfrm flipH="1">
            <a:off x="5257800" y="47196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0" name="Text Box 48"/>
          <p:cNvSpPr txBox="1">
            <a:spLocks noChangeArrowheads="1"/>
          </p:cNvSpPr>
          <p:nvPr/>
        </p:nvSpPr>
        <p:spPr bwMode="auto">
          <a:xfrm>
            <a:off x="5943600" y="4541838"/>
            <a:ext cx="136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Open cut area</a:t>
            </a:r>
          </a:p>
        </p:txBody>
      </p:sp>
    </p:spTree>
    <p:extLst>
      <p:ext uri="{BB962C8B-B14F-4D97-AF65-F5344CB8AC3E}">
        <p14:creationId xmlns:p14="http://schemas.microsoft.com/office/powerpoint/2010/main" val="34655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/>
              <a:t>Open Cut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Traffic Disruption</a:t>
            </a:r>
          </a:p>
          <a:p>
            <a:r>
              <a:rPr lang="en-US" altLang="en-US" b="1" dirty="0" smtClean="0"/>
              <a:t>Social Cost </a:t>
            </a:r>
          </a:p>
          <a:p>
            <a:r>
              <a:rPr lang="en-US" altLang="en-US" b="1" dirty="0" smtClean="0"/>
              <a:t>Environmental cost</a:t>
            </a:r>
          </a:p>
          <a:p>
            <a:r>
              <a:rPr lang="en-US" altLang="en-US" b="1" dirty="0" smtClean="0"/>
              <a:t>Green House Gas</a:t>
            </a:r>
          </a:p>
          <a:p>
            <a:r>
              <a:rPr lang="en-US" altLang="en-US" b="1" dirty="0" smtClean="0"/>
              <a:t>Not always cost effective </a:t>
            </a:r>
          </a:p>
          <a:p>
            <a:r>
              <a:rPr lang="en-US" altLang="en-US" b="1" dirty="0" smtClean="0"/>
              <a:t>Not a feasible option</a:t>
            </a:r>
          </a:p>
        </p:txBody>
      </p:sp>
    </p:spTree>
    <p:extLst>
      <p:ext uri="{BB962C8B-B14F-4D97-AF65-F5344CB8AC3E}">
        <p14:creationId xmlns:p14="http://schemas.microsoft.com/office/powerpoint/2010/main" val="40987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Fuel Consumption vs. Speed</a:t>
            </a:r>
          </a:p>
        </p:txBody>
      </p:sp>
      <p:pic>
        <p:nvPicPr>
          <p:cNvPr id="2048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>
          <a:xfrm>
            <a:off x="1905000" y="1066800"/>
            <a:ext cx="7239000" cy="4953000"/>
          </a:xfrm>
          <a:noFill/>
        </p:spPr>
      </p:pic>
    </p:spTree>
    <p:extLst>
      <p:ext uri="{BB962C8B-B14F-4D97-AF65-F5344CB8AC3E}">
        <p14:creationId xmlns:p14="http://schemas.microsoft.com/office/powerpoint/2010/main" val="5297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238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ILLUSTRATION OF TRENCHLESS AND OPEN CUT METHODS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3" name="Rectangle 4"/>
          <p:cNvSpPr>
            <a:spLocks noGrp="1" noTextEdit="1"/>
          </p:cNvSpPr>
          <p:nvPr>
            <p:ph type="body" idx="1"/>
          </p:nvPr>
        </p:nvSpPr>
        <p:spPr>
          <a:xfrm>
            <a:off x="1600200" y="8229600"/>
            <a:ext cx="8229600" cy="4114800"/>
          </a:xfrm>
          <a:custGeom>
            <a:avLst/>
            <a:gdLst>
              <a:gd name="T0" fmla="*/ 2147483647 w 1390"/>
              <a:gd name="T1" fmla="*/ 2147483647 h 3052"/>
              <a:gd name="T2" fmla="*/ 2147483647 w 1390"/>
              <a:gd name="T3" fmla="*/ 2147483647 h 3052"/>
              <a:gd name="T4" fmla="*/ 2147483647 w 1390"/>
              <a:gd name="T5" fmla="*/ 2147483647 h 3052"/>
              <a:gd name="T6" fmla="*/ 2147483647 w 1390"/>
              <a:gd name="T7" fmla="*/ 2147483647 h 3052"/>
              <a:gd name="T8" fmla="*/ 2147483647 w 1390"/>
              <a:gd name="T9" fmla="*/ 2147483647 h 3052"/>
              <a:gd name="T10" fmla="*/ 2147483647 w 1390"/>
              <a:gd name="T11" fmla="*/ 2147483647 h 3052"/>
              <a:gd name="T12" fmla="*/ 2147483647 w 1390"/>
              <a:gd name="T13" fmla="*/ 2147483647 h 3052"/>
              <a:gd name="T14" fmla="*/ 2147483647 w 1390"/>
              <a:gd name="T15" fmla="*/ 2147483647 h 3052"/>
              <a:gd name="T16" fmla="*/ 2147483647 w 1390"/>
              <a:gd name="T17" fmla="*/ 2147483647 h 3052"/>
              <a:gd name="T18" fmla="*/ 2147483647 w 1390"/>
              <a:gd name="T19" fmla="*/ 2147483647 h 3052"/>
              <a:gd name="T20" fmla="*/ 2147483647 w 1390"/>
              <a:gd name="T21" fmla="*/ 2147483647 h 3052"/>
              <a:gd name="T22" fmla="*/ 2147483647 w 1390"/>
              <a:gd name="T23" fmla="*/ 2147483647 h 3052"/>
              <a:gd name="T24" fmla="*/ 2147483647 w 1390"/>
              <a:gd name="T25" fmla="*/ 2147483647 h 3052"/>
              <a:gd name="T26" fmla="*/ 2147483647 w 1390"/>
              <a:gd name="T27" fmla="*/ 2147483647 h 3052"/>
              <a:gd name="T28" fmla="*/ 2147483647 w 1390"/>
              <a:gd name="T29" fmla="*/ 2147483647 h 3052"/>
              <a:gd name="T30" fmla="*/ 2147483647 w 1390"/>
              <a:gd name="T31" fmla="*/ 2147483647 h 3052"/>
              <a:gd name="T32" fmla="*/ 2147483647 w 1390"/>
              <a:gd name="T33" fmla="*/ 2147483647 h 3052"/>
              <a:gd name="T34" fmla="*/ 2147483647 w 1390"/>
              <a:gd name="T35" fmla="*/ 2147483647 h 3052"/>
              <a:gd name="T36" fmla="*/ 2147483647 w 1390"/>
              <a:gd name="T37" fmla="*/ 2147483647 h 3052"/>
              <a:gd name="T38" fmla="*/ 2147483647 w 1390"/>
              <a:gd name="T39" fmla="*/ 2147483647 h 3052"/>
              <a:gd name="T40" fmla="*/ 2147483647 w 1390"/>
              <a:gd name="T41" fmla="*/ 2147483647 h 3052"/>
              <a:gd name="T42" fmla="*/ 2147483647 w 1390"/>
              <a:gd name="T43" fmla="*/ 2147483647 h 3052"/>
              <a:gd name="T44" fmla="*/ 2147483647 w 1390"/>
              <a:gd name="T45" fmla="*/ 2147483647 h 3052"/>
              <a:gd name="T46" fmla="*/ 2147483647 w 1390"/>
              <a:gd name="T47" fmla="*/ 2147483647 h 3052"/>
              <a:gd name="T48" fmla="*/ 2147483647 w 1390"/>
              <a:gd name="T49" fmla="*/ 2147483647 h 3052"/>
              <a:gd name="T50" fmla="*/ 2147483647 w 1390"/>
              <a:gd name="T51" fmla="*/ 2147483647 h 3052"/>
              <a:gd name="T52" fmla="*/ 2147483647 w 1390"/>
              <a:gd name="T53" fmla="*/ 2147483647 h 3052"/>
              <a:gd name="T54" fmla="*/ 2147483647 w 1390"/>
              <a:gd name="T55" fmla="*/ 2147483647 h 3052"/>
              <a:gd name="T56" fmla="*/ 2147483647 w 1390"/>
              <a:gd name="T57" fmla="*/ 2147483647 h 3052"/>
              <a:gd name="T58" fmla="*/ 2147483647 w 1390"/>
              <a:gd name="T59" fmla="*/ 2147483647 h 30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390"/>
              <a:gd name="T91" fmla="*/ 0 h 3052"/>
              <a:gd name="T92" fmla="*/ 1390 w 1390"/>
              <a:gd name="T93" fmla="*/ 3052 h 30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390" h="3052">
                <a:moveTo>
                  <a:pt x="55" y="4"/>
                </a:moveTo>
                <a:cubicBezTo>
                  <a:pt x="497" y="6"/>
                  <a:pt x="939" y="0"/>
                  <a:pt x="1381" y="11"/>
                </a:cubicBezTo>
                <a:cubicBezTo>
                  <a:pt x="1390" y="11"/>
                  <a:pt x="1375" y="29"/>
                  <a:pt x="1374" y="38"/>
                </a:cubicBezTo>
                <a:cubicBezTo>
                  <a:pt x="1371" y="61"/>
                  <a:pt x="1371" y="85"/>
                  <a:pt x="1367" y="108"/>
                </a:cubicBezTo>
                <a:cubicBezTo>
                  <a:pt x="1360" y="154"/>
                  <a:pt x="1323" y="204"/>
                  <a:pt x="1304" y="247"/>
                </a:cubicBezTo>
                <a:cubicBezTo>
                  <a:pt x="1253" y="365"/>
                  <a:pt x="1237" y="516"/>
                  <a:pt x="1179" y="628"/>
                </a:cubicBezTo>
                <a:cubicBezTo>
                  <a:pt x="1168" y="681"/>
                  <a:pt x="1162" y="726"/>
                  <a:pt x="1138" y="774"/>
                </a:cubicBezTo>
                <a:cubicBezTo>
                  <a:pt x="1136" y="795"/>
                  <a:pt x="1136" y="817"/>
                  <a:pt x="1131" y="837"/>
                </a:cubicBezTo>
                <a:cubicBezTo>
                  <a:pt x="1127" y="852"/>
                  <a:pt x="1114" y="863"/>
                  <a:pt x="1110" y="878"/>
                </a:cubicBezTo>
                <a:cubicBezTo>
                  <a:pt x="1095" y="932"/>
                  <a:pt x="1096" y="978"/>
                  <a:pt x="1075" y="1031"/>
                </a:cubicBezTo>
                <a:cubicBezTo>
                  <a:pt x="1066" y="1084"/>
                  <a:pt x="1062" y="1140"/>
                  <a:pt x="1041" y="1190"/>
                </a:cubicBezTo>
                <a:cubicBezTo>
                  <a:pt x="1024" y="1311"/>
                  <a:pt x="989" y="1442"/>
                  <a:pt x="950" y="1558"/>
                </a:cubicBezTo>
                <a:cubicBezTo>
                  <a:pt x="944" y="1591"/>
                  <a:pt x="946" y="1595"/>
                  <a:pt x="937" y="1621"/>
                </a:cubicBezTo>
                <a:cubicBezTo>
                  <a:pt x="933" y="1635"/>
                  <a:pt x="923" y="1662"/>
                  <a:pt x="923" y="1662"/>
                </a:cubicBezTo>
                <a:cubicBezTo>
                  <a:pt x="917" y="1707"/>
                  <a:pt x="909" y="1745"/>
                  <a:pt x="895" y="1787"/>
                </a:cubicBezTo>
                <a:cubicBezTo>
                  <a:pt x="887" y="1846"/>
                  <a:pt x="875" y="1902"/>
                  <a:pt x="867" y="1961"/>
                </a:cubicBezTo>
                <a:cubicBezTo>
                  <a:pt x="866" y="1971"/>
                  <a:pt x="856" y="1979"/>
                  <a:pt x="853" y="1989"/>
                </a:cubicBezTo>
                <a:cubicBezTo>
                  <a:pt x="847" y="2007"/>
                  <a:pt x="843" y="2025"/>
                  <a:pt x="839" y="2044"/>
                </a:cubicBezTo>
                <a:cubicBezTo>
                  <a:pt x="837" y="2056"/>
                  <a:pt x="836" y="2068"/>
                  <a:pt x="832" y="2079"/>
                </a:cubicBezTo>
                <a:cubicBezTo>
                  <a:pt x="816" y="2130"/>
                  <a:pt x="821" y="2081"/>
                  <a:pt x="812" y="2134"/>
                </a:cubicBezTo>
                <a:cubicBezTo>
                  <a:pt x="802" y="2193"/>
                  <a:pt x="797" y="2254"/>
                  <a:pt x="770" y="2308"/>
                </a:cubicBezTo>
                <a:cubicBezTo>
                  <a:pt x="763" y="2354"/>
                  <a:pt x="758" y="2402"/>
                  <a:pt x="749" y="2447"/>
                </a:cubicBezTo>
                <a:cubicBezTo>
                  <a:pt x="742" y="2481"/>
                  <a:pt x="719" y="2528"/>
                  <a:pt x="708" y="2565"/>
                </a:cubicBezTo>
                <a:cubicBezTo>
                  <a:pt x="698" y="2644"/>
                  <a:pt x="677" y="2719"/>
                  <a:pt x="652" y="2794"/>
                </a:cubicBezTo>
                <a:cubicBezTo>
                  <a:pt x="639" y="2834"/>
                  <a:pt x="642" y="2877"/>
                  <a:pt x="631" y="2918"/>
                </a:cubicBezTo>
                <a:cubicBezTo>
                  <a:pt x="629" y="2957"/>
                  <a:pt x="633" y="2998"/>
                  <a:pt x="624" y="3036"/>
                </a:cubicBezTo>
                <a:cubicBezTo>
                  <a:pt x="621" y="3052"/>
                  <a:pt x="532" y="3037"/>
                  <a:pt x="492" y="3036"/>
                </a:cubicBezTo>
                <a:cubicBezTo>
                  <a:pt x="346" y="3032"/>
                  <a:pt x="201" y="3031"/>
                  <a:pt x="55" y="3029"/>
                </a:cubicBezTo>
                <a:cubicBezTo>
                  <a:pt x="51" y="2635"/>
                  <a:pt x="42" y="2243"/>
                  <a:pt x="34" y="1850"/>
                </a:cubicBezTo>
                <a:cubicBezTo>
                  <a:pt x="32" y="1610"/>
                  <a:pt x="0" y="4"/>
                  <a:pt x="55" y="4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59000"/>
                </a:schemeClr>
              </a:gs>
              <a:gs pos="100000">
                <a:schemeClr val="bg2"/>
              </a:gs>
            </a:gsLst>
            <a:lin ang="0" scaled="1"/>
          </a:gra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 rot="10800000" flipV="1">
            <a:off x="1600200" y="990600"/>
            <a:ext cx="7391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400" b="1" u="sng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V="1">
            <a:off x="4038600" y="2052638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>
            <a:off x="914400" y="2052638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H="1">
            <a:off x="5257800" y="2052638"/>
            <a:ext cx="114300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>
            <a:off x="4038600" y="2128838"/>
            <a:ext cx="0" cy="472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 flipH="1">
            <a:off x="1219200" y="6853238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Rectangle 11"/>
          <p:cNvSpPr>
            <a:spLocks noChangeArrowheads="1"/>
          </p:cNvSpPr>
          <p:nvPr/>
        </p:nvSpPr>
        <p:spPr bwMode="auto">
          <a:xfrm>
            <a:off x="0" y="1905000"/>
            <a:ext cx="4038600" cy="4953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5611" name="Rectangle 12"/>
          <p:cNvSpPr>
            <a:spLocks noChangeArrowheads="1"/>
          </p:cNvSpPr>
          <p:nvPr/>
        </p:nvSpPr>
        <p:spPr bwMode="auto">
          <a:xfrm>
            <a:off x="4038600" y="2057400"/>
            <a:ext cx="5105400" cy="48006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5612" name="AutoShape 13"/>
          <p:cNvSpPr>
            <a:spLocks noChangeArrowheads="1"/>
          </p:cNvSpPr>
          <p:nvPr/>
        </p:nvSpPr>
        <p:spPr bwMode="auto">
          <a:xfrm rot="-5400000">
            <a:off x="3390900" y="5443538"/>
            <a:ext cx="1295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gradFill rotWithShape="1">
            <a:gsLst>
              <a:gs pos="0">
                <a:srgbClr val="000080">
                  <a:alpha val="84000"/>
                </a:srgbClr>
              </a:gs>
              <a:gs pos="100000">
                <a:srgbClr val="00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4"/>
          <p:cNvSpPr txBox="1">
            <a:spLocks noChangeArrowheads="1"/>
          </p:cNvSpPr>
          <p:nvPr/>
        </p:nvSpPr>
        <p:spPr bwMode="auto">
          <a:xfrm flipH="1" flipV="1">
            <a:off x="3984625" y="22733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5614" name="Text Box 15"/>
          <p:cNvSpPr txBox="1">
            <a:spLocks noChangeArrowheads="1"/>
          </p:cNvSpPr>
          <p:nvPr/>
        </p:nvSpPr>
        <p:spPr bwMode="auto">
          <a:xfrm>
            <a:off x="5715000" y="5481638"/>
            <a:ext cx="1719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Surround bedding</a:t>
            </a:r>
          </a:p>
        </p:txBody>
      </p:sp>
      <p:sp>
        <p:nvSpPr>
          <p:cNvPr id="25615" name="Text Box 16"/>
          <p:cNvSpPr txBox="1">
            <a:spLocks noChangeArrowheads="1"/>
          </p:cNvSpPr>
          <p:nvPr/>
        </p:nvSpPr>
        <p:spPr bwMode="auto">
          <a:xfrm>
            <a:off x="5791200" y="5862638"/>
            <a:ext cx="1325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Installed Pipe</a:t>
            </a:r>
          </a:p>
        </p:txBody>
      </p:sp>
      <p:sp>
        <p:nvSpPr>
          <p:cNvPr id="25616" name="Line 17"/>
          <p:cNvSpPr>
            <a:spLocks noChangeShapeType="1"/>
          </p:cNvSpPr>
          <p:nvPr/>
        </p:nvSpPr>
        <p:spPr bwMode="auto">
          <a:xfrm>
            <a:off x="2819400" y="5938838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2041525" y="57467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>
            <a:off x="4038600" y="16002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20"/>
          <p:cNvSpPr>
            <a:spLocks noChangeShapeType="1"/>
          </p:cNvSpPr>
          <p:nvPr/>
        </p:nvSpPr>
        <p:spPr bwMode="auto">
          <a:xfrm flipH="1">
            <a:off x="3505200" y="16002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Text Box 21"/>
          <p:cNvSpPr txBox="1">
            <a:spLocks noChangeArrowheads="1"/>
          </p:cNvSpPr>
          <p:nvPr/>
        </p:nvSpPr>
        <p:spPr bwMode="auto">
          <a:xfrm>
            <a:off x="685800" y="13716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Trenchless Method</a:t>
            </a:r>
          </a:p>
        </p:txBody>
      </p:sp>
      <p:sp>
        <p:nvSpPr>
          <p:cNvPr id="25621" name="Text Box 22"/>
          <p:cNvSpPr txBox="1">
            <a:spLocks noChangeArrowheads="1"/>
          </p:cNvSpPr>
          <p:nvPr/>
        </p:nvSpPr>
        <p:spPr bwMode="auto">
          <a:xfrm>
            <a:off x="4419600" y="1295400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Conventional Open Cut Method</a:t>
            </a:r>
          </a:p>
        </p:txBody>
      </p:sp>
      <p:sp>
        <p:nvSpPr>
          <p:cNvPr id="25622" name="Text Box 23"/>
          <p:cNvSpPr txBox="1">
            <a:spLocks noChangeArrowheads="1"/>
          </p:cNvSpPr>
          <p:nvPr/>
        </p:nvSpPr>
        <p:spPr bwMode="auto">
          <a:xfrm>
            <a:off x="1066800" y="5634038"/>
            <a:ext cx="1884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Zone affected when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pipe is installed by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Trenchless method</a:t>
            </a:r>
          </a:p>
        </p:txBody>
      </p:sp>
      <p:sp>
        <p:nvSpPr>
          <p:cNvPr id="25623" name="Text Box 24"/>
          <p:cNvSpPr txBox="1">
            <a:spLocks noChangeArrowheads="1"/>
          </p:cNvSpPr>
          <p:nvPr/>
        </p:nvSpPr>
        <p:spPr bwMode="auto">
          <a:xfrm>
            <a:off x="914400" y="3079750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Native undisturbed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soil</a:t>
            </a:r>
          </a:p>
        </p:txBody>
      </p:sp>
      <p:sp>
        <p:nvSpPr>
          <p:cNvPr id="25624" name="Text Box 25"/>
          <p:cNvSpPr txBox="1">
            <a:spLocks noChangeArrowheads="1"/>
          </p:cNvSpPr>
          <p:nvPr/>
        </p:nvSpPr>
        <p:spPr bwMode="auto">
          <a:xfrm>
            <a:off x="6232525" y="315595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Native soil</a:t>
            </a:r>
          </a:p>
        </p:txBody>
      </p:sp>
      <p:sp>
        <p:nvSpPr>
          <p:cNvPr id="25625" name="Text Box 26"/>
          <p:cNvSpPr txBox="1">
            <a:spLocks noChangeArrowheads="1"/>
          </p:cNvSpPr>
          <p:nvPr/>
        </p:nvSpPr>
        <p:spPr bwMode="auto">
          <a:xfrm>
            <a:off x="4191000" y="3424238"/>
            <a:ext cx="12255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(Open cut to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Install pipe)</a:t>
            </a:r>
          </a:p>
        </p:txBody>
      </p:sp>
      <p:sp>
        <p:nvSpPr>
          <p:cNvPr id="25626" name="Line 27"/>
          <p:cNvSpPr>
            <a:spLocks noChangeShapeType="1"/>
          </p:cNvSpPr>
          <p:nvPr/>
        </p:nvSpPr>
        <p:spPr bwMode="auto">
          <a:xfrm>
            <a:off x="55626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7" name="Freeform 28"/>
          <p:cNvSpPr>
            <a:spLocks/>
          </p:cNvSpPr>
          <p:nvPr/>
        </p:nvSpPr>
        <p:spPr bwMode="auto">
          <a:xfrm>
            <a:off x="56388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7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Freeform 29"/>
          <p:cNvSpPr>
            <a:spLocks/>
          </p:cNvSpPr>
          <p:nvPr/>
        </p:nvSpPr>
        <p:spPr bwMode="auto">
          <a:xfrm>
            <a:off x="5486400" y="2052638"/>
            <a:ext cx="76200" cy="1587"/>
          </a:xfrm>
          <a:custGeom>
            <a:avLst/>
            <a:gdLst>
              <a:gd name="T0" fmla="*/ 0 w 48"/>
              <a:gd name="T1" fmla="*/ 0 h 1"/>
              <a:gd name="T2" fmla="*/ 2147483647 w 48"/>
              <a:gd name="T3" fmla="*/ 0 h 1"/>
              <a:gd name="T4" fmla="*/ 0 w 48"/>
              <a:gd name="T5" fmla="*/ 0 h 1"/>
              <a:gd name="T6" fmla="*/ 0 60000 65536"/>
              <a:gd name="T7" fmla="*/ 0 60000 65536"/>
              <a:gd name="T8" fmla="*/ 0 60000 65536"/>
              <a:gd name="T9" fmla="*/ 0 w 48"/>
              <a:gd name="T10" fmla="*/ 0 h 1"/>
              <a:gd name="T11" fmla="*/ 48 w 4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1">
                <a:moveTo>
                  <a:pt x="0" y="0"/>
                </a:moveTo>
                <a:cubicBezTo>
                  <a:pt x="0" y="0"/>
                  <a:pt x="48" y="0"/>
                  <a:pt x="48" y="0"/>
                </a:cubicBezTo>
                <a:cubicBezTo>
                  <a:pt x="48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Freeform 30"/>
          <p:cNvSpPr>
            <a:spLocks/>
          </p:cNvSpPr>
          <p:nvPr/>
        </p:nvSpPr>
        <p:spPr bwMode="auto">
          <a:xfrm>
            <a:off x="4038600" y="2057400"/>
            <a:ext cx="1905000" cy="3352800"/>
          </a:xfrm>
          <a:custGeom>
            <a:avLst/>
            <a:gdLst>
              <a:gd name="T0" fmla="*/ 2147483647 w 899"/>
              <a:gd name="T1" fmla="*/ 2147483647 h 1998"/>
              <a:gd name="T2" fmla="*/ 2147483647 w 899"/>
              <a:gd name="T3" fmla="*/ 2147483647 h 1998"/>
              <a:gd name="T4" fmla="*/ 2147483647 w 899"/>
              <a:gd name="T5" fmla="*/ 2147483647 h 1998"/>
              <a:gd name="T6" fmla="*/ 2147483647 w 899"/>
              <a:gd name="T7" fmla="*/ 2147483647 h 1998"/>
              <a:gd name="T8" fmla="*/ 2147483647 w 899"/>
              <a:gd name="T9" fmla="*/ 2147483647 h 1998"/>
              <a:gd name="T10" fmla="*/ 2147483647 w 899"/>
              <a:gd name="T11" fmla="*/ 2147483647 h 1998"/>
              <a:gd name="T12" fmla="*/ 2147483647 w 899"/>
              <a:gd name="T13" fmla="*/ 2147483647 h 1998"/>
              <a:gd name="T14" fmla="*/ 2147483647 w 899"/>
              <a:gd name="T15" fmla="*/ 2147483647 h 1998"/>
              <a:gd name="T16" fmla="*/ 2147483647 w 899"/>
              <a:gd name="T17" fmla="*/ 2147483647 h 19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99"/>
              <a:gd name="T28" fmla="*/ 0 h 1998"/>
              <a:gd name="T29" fmla="*/ 899 w 899"/>
              <a:gd name="T30" fmla="*/ 1998 h 19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99" h="1998">
                <a:moveTo>
                  <a:pt x="854" y="28"/>
                </a:moveTo>
                <a:cubicBezTo>
                  <a:pt x="580" y="0"/>
                  <a:pt x="290" y="28"/>
                  <a:pt x="14" y="28"/>
                </a:cubicBezTo>
                <a:cubicBezTo>
                  <a:pt x="0" y="993"/>
                  <a:pt x="7" y="352"/>
                  <a:pt x="7" y="1950"/>
                </a:cubicBezTo>
                <a:cubicBezTo>
                  <a:pt x="88" y="1952"/>
                  <a:pt x="169" y="1953"/>
                  <a:pt x="250" y="1957"/>
                </a:cubicBezTo>
                <a:cubicBezTo>
                  <a:pt x="314" y="1960"/>
                  <a:pt x="378" y="1991"/>
                  <a:pt x="444" y="1992"/>
                </a:cubicBezTo>
                <a:cubicBezTo>
                  <a:pt x="595" y="1994"/>
                  <a:pt x="745" y="1992"/>
                  <a:pt x="896" y="1992"/>
                </a:cubicBezTo>
                <a:cubicBezTo>
                  <a:pt x="848" y="1996"/>
                  <a:pt x="889" y="1998"/>
                  <a:pt x="896" y="1964"/>
                </a:cubicBezTo>
                <a:cubicBezTo>
                  <a:pt x="899" y="1948"/>
                  <a:pt x="891" y="1931"/>
                  <a:pt x="889" y="1915"/>
                </a:cubicBezTo>
                <a:cubicBezTo>
                  <a:pt x="868" y="1285"/>
                  <a:pt x="858" y="660"/>
                  <a:pt x="854" y="28"/>
                </a:cubicBezTo>
                <a:close/>
              </a:path>
            </a:pathLst>
          </a:custGeom>
          <a:gradFill rotWithShape="1">
            <a:gsLst>
              <a:gs pos="0">
                <a:srgbClr val="6E4200"/>
              </a:gs>
              <a:gs pos="100000">
                <a:srgbClr val="EE8E00">
                  <a:alpha val="49001"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0" name="Text Box 31"/>
          <p:cNvSpPr txBox="1">
            <a:spLocks noChangeArrowheads="1"/>
          </p:cNvSpPr>
          <p:nvPr/>
        </p:nvSpPr>
        <p:spPr bwMode="auto">
          <a:xfrm>
            <a:off x="4038600" y="2819400"/>
            <a:ext cx="14446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Import backfill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material</a:t>
            </a: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4038600" y="2057400"/>
            <a:ext cx="3124200" cy="1524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632" name="Rectangle 33"/>
          <p:cNvSpPr>
            <a:spLocks noChangeArrowheads="1"/>
          </p:cNvSpPr>
          <p:nvPr/>
        </p:nvSpPr>
        <p:spPr bwMode="auto">
          <a:xfrm>
            <a:off x="4191000" y="19050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038600" y="1905000"/>
            <a:ext cx="4953000" cy="3048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34" name="Rectangle 36"/>
          <p:cNvSpPr>
            <a:spLocks noChangeArrowheads="1"/>
          </p:cNvSpPr>
          <p:nvPr/>
        </p:nvSpPr>
        <p:spPr bwMode="auto">
          <a:xfrm>
            <a:off x="4038600" y="2362200"/>
            <a:ext cx="1828800" cy="381000"/>
          </a:xfrm>
          <a:prstGeom prst="rect">
            <a:avLst/>
          </a:prstGeom>
          <a:gradFill rotWithShape="1">
            <a:gsLst>
              <a:gs pos="0">
                <a:srgbClr val="2B1106"/>
              </a:gs>
              <a:gs pos="100000">
                <a:srgbClr val="A94417">
                  <a:alpha val="8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Road base</a:t>
            </a:r>
          </a:p>
        </p:txBody>
      </p:sp>
      <p:sp>
        <p:nvSpPr>
          <p:cNvPr id="25635" name="Line 37"/>
          <p:cNvSpPr>
            <a:spLocks noChangeShapeType="1"/>
          </p:cNvSpPr>
          <p:nvPr/>
        </p:nvSpPr>
        <p:spPr bwMode="auto">
          <a:xfrm>
            <a:off x="5334000" y="2052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6" name="Line 38"/>
          <p:cNvSpPr>
            <a:spLocks noChangeShapeType="1"/>
          </p:cNvSpPr>
          <p:nvPr/>
        </p:nvSpPr>
        <p:spPr bwMode="auto">
          <a:xfrm flipV="1">
            <a:off x="5410200" y="20526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7" name="Freeform 39"/>
          <p:cNvSpPr>
            <a:spLocks/>
          </p:cNvSpPr>
          <p:nvPr/>
        </p:nvSpPr>
        <p:spPr bwMode="auto">
          <a:xfrm>
            <a:off x="4211638" y="5073650"/>
            <a:ext cx="1416050" cy="1784350"/>
          </a:xfrm>
          <a:custGeom>
            <a:avLst/>
            <a:gdLst>
              <a:gd name="T0" fmla="*/ 2147483647 w 892"/>
              <a:gd name="T1" fmla="*/ 0 h 1124"/>
              <a:gd name="T2" fmla="*/ 2147483647 w 892"/>
              <a:gd name="T3" fmla="*/ 2147483647 h 1124"/>
              <a:gd name="T4" fmla="*/ 2147483647 w 892"/>
              <a:gd name="T5" fmla="*/ 2147483647 h 1124"/>
              <a:gd name="T6" fmla="*/ 2147483647 w 892"/>
              <a:gd name="T7" fmla="*/ 2147483647 h 1124"/>
              <a:gd name="T8" fmla="*/ 2147483647 w 892"/>
              <a:gd name="T9" fmla="*/ 2147483647 h 1124"/>
              <a:gd name="T10" fmla="*/ 0 w 892"/>
              <a:gd name="T11" fmla="*/ 2147483647 h 1124"/>
              <a:gd name="T12" fmla="*/ 2147483647 w 892"/>
              <a:gd name="T13" fmla="*/ 0 h 11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92"/>
              <a:gd name="T22" fmla="*/ 0 h 1124"/>
              <a:gd name="T23" fmla="*/ 892 w 892"/>
              <a:gd name="T24" fmla="*/ 1124 h 11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92" h="1124">
                <a:moveTo>
                  <a:pt x="7" y="0"/>
                </a:moveTo>
                <a:cubicBezTo>
                  <a:pt x="149" y="5"/>
                  <a:pt x="284" y="31"/>
                  <a:pt x="424" y="35"/>
                </a:cubicBezTo>
                <a:cubicBezTo>
                  <a:pt x="570" y="39"/>
                  <a:pt x="715" y="40"/>
                  <a:pt x="861" y="42"/>
                </a:cubicBezTo>
                <a:cubicBezTo>
                  <a:pt x="870" y="44"/>
                  <a:pt x="889" y="39"/>
                  <a:pt x="889" y="49"/>
                </a:cubicBezTo>
                <a:cubicBezTo>
                  <a:pt x="892" y="130"/>
                  <a:pt x="878" y="955"/>
                  <a:pt x="875" y="1124"/>
                </a:cubicBezTo>
                <a:cubicBezTo>
                  <a:pt x="586" y="1121"/>
                  <a:pt x="290" y="1104"/>
                  <a:pt x="0" y="1104"/>
                </a:cubicBezTo>
                <a:cubicBezTo>
                  <a:pt x="5" y="730"/>
                  <a:pt x="21" y="371"/>
                  <a:pt x="7" y="0"/>
                </a:cubicBezTo>
                <a:close/>
              </a:path>
            </a:pathLst>
          </a:custGeom>
          <a:gradFill rotWithShape="1">
            <a:gsLst>
              <a:gs pos="0">
                <a:srgbClr val="E25B00"/>
              </a:gs>
              <a:gs pos="100000">
                <a:srgbClr val="3A1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8" name="Oval 40"/>
          <p:cNvSpPr>
            <a:spLocks noChangeArrowheads="1"/>
          </p:cNvSpPr>
          <p:nvPr/>
        </p:nvSpPr>
        <p:spPr bwMode="auto">
          <a:xfrm>
            <a:off x="3733800" y="5710238"/>
            <a:ext cx="685800" cy="685800"/>
          </a:xfrm>
          <a:prstGeom prst="ellipse">
            <a:avLst/>
          </a:prstGeom>
          <a:gradFill rotWithShape="1">
            <a:gsLst>
              <a:gs pos="0">
                <a:srgbClr val="001A00"/>
              </a:gs>
              <a:gs pos="100000">
                <a:srgbClr val="00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25639" name="Line 41"/>
          <p:cNvSpPr>
            <a:spLocks noChangeShapeType="1"/>
          </p:cNvSpPr>
          <p:nvPr/>
        </p:nvSpPr>
        <p:spPr bwMode="auto">
          <a:xfrm flipH="1">
            <a:off x="4191000" y="6015038"/>
            <a:ext cx="1600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0" name="Line 42"/>
          <p:cNvSpPr>
            <a:spLocks noChangeShapeType="1"/>
          </p:cNvSpPr>
          <p:nvPr/>
        </p:nvSpPr>
        <p:spPr bwMode="auto">
          <a:xfrm flipH="1">
            <a:off x="5029200" y="56340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1" name="Text Box 44"/>
          <p:cNvSpPr txBox="1">
            <a:spLocks noChangeArrowheads="1"/>
          </p:cNvSpPr>
          <p:nvPr/>
        </p:nvSpPr>
        <p:spPr bwMode="auto">
          <a:xfrm>
            <a:off x="6629400" y="1976438"/>
            <a:ext cx="925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latin typeface="Arial Black" pitchFamily="34" charset="0"/>
              </a:rPr>
              <a:t>Asphalt</a:t>
            </a:r>
          </a:p>
        </p:txBody>
      </p:sp>
      <p:sp>
        <p:nvSpPr>
          <p:cNvPr id="25642" name="Line 45"/>
          <p:cNvSpPr>
            <a:spLocks noChangeShapeType="1"/>
          </p:cNvSpPr>
          <p:nvPr/>
        </p:nvSpPr>
        <p:spPr bwMode="auto">
          <a:xfrm>
            <a:off x="4038600" y="17478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46"/>
          <p:cNvSpPr>
            <a:spLocks noChangeShapeType="1"/>
          </p:cNvSpPr>
          <p:nvPr/>
        </p:nvSpPr>
        <p:spPr bwMode="auto">
          <a:xfrm flipH="1">
            <a:off x="5410200" y="4800600"/>
            <a:ext cx="609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Line 47"/>
          <p:cNvSpPr>
            <a:spLocks noChangeShapeType="1"/>
          </p:cNvSpPr>
          <p:nvPr/>
        </p:nvSpPr>
        <p:spPr bwMode="auto">
          <a:xfrm flipH="1">
            <a:off x="5257800" y="471963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Text Box 48"/>
          <p:cNvSpPr txBox="1">
            <a:spLocks noChangeArrowheads="1"/>
          </p:cNvSpPr>
          <p:nvPr/>
        </p:nvSpPr>
        <p:spPr bwMode="auto">
          <a:xfrm>
            <a:off x="5943600" y="4541838"/>
            <a:ext cx="1365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Open cut area</a:t>
            </a:r>
          </a:p>
        </p:txBody>
      </p:sp>
    </p:spTree>
    <p:extLst>
      <p:ext uri="{BB962C8B-B14F-4D97-AF65-F5344CB8AC3E}">
        <p14:creationId xmlns:p14="http://schemas.microsoft.com/office/powerpoint/2010/main" val="28244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en-US" dirty="0" smtClean="0"/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Trenchless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en-US" sz="2400" b="1" dirty="0" smtClean="0"/>
              <a:t>   Environmentally </a:t>
            </a:r>
            <a:r>
              <a:rPr lang="en-US" altLang="en-US" sz="2400" b="1" dirty="0" smtClean="0"/>
              <a:t>less disruptive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400" b="1" dirty="0" smtClean="0"/>
              <a:t>   Cost </a:t>
            </a:r>
            <a:r>
              <a:rPr lang="en-US" altLang="en-US" sz="2400" b="1" dirty="0" smtClean="0"/>
              <a:t>effective under many situations, particularly if </a:t>
            </a:r>
            <a:r>
              <a:rPr lang="en-US" altLang="en-US" sz="2400" b="1" dirty="0" smtClean="0"/>
              <a:t>  environmental</a:t>
            </a:r>
            <a:r>
              <a:rPr lang="en-US" altLang="en-US" sz="2400" b="1" dirty="0" smtClean="0"/>
              <a:t>, social cost is </a:t>
            </a:r>
            <a:r>
              <a:rPr lang="en-US" altLang="en-US" sz="2400" b="1" dirty="0" smtClean="0"/>
              <a:t>accounted.</a:t>
            </a: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400" b="1" dirty="0" smtClean="0"/>
              <a:t>   No </a:t>
            </a:r>
            <a:r>
              <a:rPr lang="en-US" altLang="en-US" sz="2400" b="1" dirty="0" smtClean="0"/>
              <a:t>other suitable </a:t>
            </a:r>
            <a:r>
              <a:rPr lang="en-US" altLang="en-US" sz="2400" b="1" dirty="0" smtClean="0"/>
              <a:t>method.</a:t>
            </a: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b="1" dirty="0"/>
              <a:t> </a:t>
            </a:r>
            <a:r>
              <a:rPr lang="en-US" altLang="en-US" b="1" dirty="0" smtClean="0"/>
              <a:t> </a:t>
            </a:r>
            <a:r>
              <a:rPr lang="en-US" altLang="en-US" sz="2400" b="1" dirty="0" smtClean="0"/>
              <a:t>This </a:t>
            </a:r>
            <a:r>
              <a:rPr lang="en-US" altLang="en-US" sz="2400" b="1" dirty="0" smtClean="0"/>
              <a:t>is what public </a:t>
            </a:r>
            <a:r>
              <a:rPr lang="en-US" altLang="en-US" sz="2400" b="1" dirty="0" smtClean="0"/>
              <a:t>wants.</a:t>
            </a:r>
            <a:endParaRPr lang="en-US" alt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8260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 smtClean="0"/>
              <a:t>Definition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2060848"/>
            <a:ext cx="91440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 sz="2400" dirty="0" smtClean="0">
                <a:cs typeface="Arial" charset="0"/>
              </a:rPr>
              <a:t>"</a:t>
            </a:r>
            <a:r>
              <a:rPr lang="en-US" altLang="en-US" sz="2400" b="1" dirty="0" smtClean="0">
                <a:cs typeface="Arial" charset="0"/>
              </a:rPr>
              <a:t>A variety of non-disruptive techniques for installing, replacing or renovating underground pipes and cables without open-cut excavation"</a:t>
            </a:r>
          </a:p>
          <a:p>
            <a:endParaRPr lang="en-US" altLang="en-US" sz="2400" dirty="0" smtClean="0"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altLang="en-US" sz="2400" dirty="0" smtClean="0">
                <a:cs typeface="Arial" charset="0"/>
              </a:rPr>
              <a:t>(Term introduced in early 1980s, </a:t>
            </a:r>
            <a:br>
              <a:rPr lang="en-US" altLang="en-US" sz="2400" dirty="0" smtClean="0">
                <a:cs typeface="Arial" charset="0"/>
              </a:rPr>
            </a:br>
            <a:r>
              <a:rPr lang="en-US" altLang="en-US" sz="2400" dirty="0" smtClean="0">
                <a:cs typeface="Arial" charset="0"/>
              </a:rPr>
              <a:t>accepted in construction industry)</a:t>
            </a:r>
          </a:p>
          <a:p>
            <a:pPr algn="ctr"/>
            <a:endParaRPr lang="en-US" altLang="en-US" sz="2400" dirty="0" smtClean="0"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altLang="en-US" sz="2400" dirty="0" smtClean="0">
                <a:cs typeface="Arial" charset="0"/>
              </a:rPr>
              <a:t>James C. Thompson (1983)</a:t>
            </a:r>
          </a:p>
        </p:txBody>
      </p:sp>
    </p:spTree>
    <p:extLst>
      <p:ext uri="{BB962C8B-B14F-4D97-AF65-F5344CB8AC3E}">
        <p14:creationId xmlns:p14="http://schemas.microsoft.com/office/powerpoint/2010/main" val="6999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23528" y="-11589"/>
            <a:ext cx="8229600" cy="1252728"/>
          </a:xfrm>
        </p:spPr>
        <p:txBody>
          <a:bodyPr/>
          <a:lstStyle/>
          <a:p>
            <a:pPr algn="ctr"/>
            <a:r>
              <a:rPr lang="en-US" altLang="en-US" b="1" dirty="0" smtClean="0"/>
              <a:t>Trenchless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4211638" cy="5715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b="1" dirty="0" smtClean="0"/>
              <a:t>Pipe Renewal</a:t>
            </a:r>
          </a:p>
          <a:p>
            <a:pPr>
              <a:defRPr/>
            </a:pPr>
            <a:endParaRPr lang="en-US" b="1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dirty="0" smtClean="0"/>
              <a:t>Cured-in-Place Pipe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000" b="1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Thermoformed Pipe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000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dirty="0" err="1" smtClean="0"/>
              <a:t>Sliplining</a:t>
            </a:r>
            <a:endParaRPr lang="en-US" sz="2000" b="1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000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In-line Replacement</a:t>
            </a:r>
          </a:p>
          <a:p>
            <a:pPr marL="693738" lvl="1" indent="0">
              <a:buFont typeface="Wingdings" pitchFamily="2" charset="2"/>
              <a:buNone/>
              <a:defRPr/>
            </a:pPr>
            <a:r>
              <a:rPr lang="en-US" sz="1600" b="1" dirty="0"/>
              <a:t>-Pipe Bursting</a:t>
            </a:r>
          </a:p>
          <a:p>
            <a:pPr marL="693738" lvl="1" indent="0">
              <a:buFont typeface="Wingdings" pitchFamily="2" charset="2"/>
              <a:buNone/>
              <a:defRPr/>
            </a:pPr>
            <a:r>
              <a:rPr lang="en-US" sz="1600" b="1" dirty="0"/>
              <a:t>-Pipe </a:t>
            </a:r>
            <a:r>
              <a:rPr lang="en-US" sz="1600" b="1" dirty="0" smtClean="0"/>
              <a:t>Replacement</a:t>
            </a:r>
          </a:p>
          <a:p>
            <a:pPr marL="693738" lvl="1" indent="0">
              <a:buFont typeface="Wingdings" pitchFamily="2" charset="2"/>
              <a:buNone/>
              <a:defRPr/>
            </a:pPr>
            <a:endParaRPr lang="en-US" sz="1600" b="1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dirty="0" smtClean="0"/>
              <a:t>Pipe Removal</a:t>
            </a:r>
            <a:endParaRPr lang="en-US" sz="2000" b="1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smtClean="0"/>
              <a:t>(</a:t>
            </a:r>
            <a:r>
              <a:rPr lang="en-US" sz="1200" b="1" dirty="0" smtClean="0"/>
              <a:t>ref</a:t>
            </a:r>
            <a:r>
              <a:rPr lang="en-US" sz="1200" dirty="0" smtClean="0"/>
              <a:t>: ASTM F-1216- “Standard Practice for Renewal of Existing Pipelines and Conduits by the Inversion and Curing of Resign Impregnated Tube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6628" name="Content Placeholder 3"/>
          <p:cNvSpPr>
            <a:spLocks noGrp="1"/>
          </p:cNvSpPr>
          <p:nvPr>
            <p:ph sz="half" idx="4294967295"/>
          </p:nvPr>
        </p:nvSpPr>
        <p:spPr>
          <a:xfrm>
            <a:off x="4356100" y="1143000"/>
            <a:ext cx="4102100" cy="5715000"/>
          </a:xfrm>
          <a:prstGeom prst="rect">
            <a:avLst/>
          </a:prstGeom>
        </p:spPr>
        <p:txBody>
          <a:bodyPr/>
          <a:lstStyle/>
          <a:p>
            <a:r>
              <a:rPr lang="en-US" altLang="en-US" b="1" dirty="0" smtClean="0"/>
              <a:t>New Installation</a:t>
            </a:r>
          </a:p>
          <a:p>
            <a:endParaRPr lang="en-US" altLang="en-US" sz="2000" b="1" dirty="0" smtClean="0"/>
          </a:p>
          <a:p>
            <a:pPr>
              <a:buFont typeface="Arial" charset="0"/>
              <a:buChar char="•"/>
            </a:pPr>
            <a:r>
              <a:rPr lang="en-US" altLang="en-US" sz="2000" b="1" dirty="0" smtClean="0"/>
              <a:t>Pipe Jacking</a:t>
            </a:r>
          </a:p>
          <a:p>
            <a:pPr>
              <a:buFont typeface="Arial" charset="0"/>
              <a:buChar char="•"/>
            </a:pPr>
            <a:endParaRPr lang="en-US" altLang="en-US" sz="2000" b="1" dirty="0" smtClean="0"/>
          </a:p>
          <a:p>
            <a:pPr>
              <a:buFont typeface="Arial" charset="0"/>
              <a:buChar char="•"/>
            </a:pPr>
            <a:r>
              <a:rPr lang="en-US" altLang="en-US" sz="2000" b="1" dirty="0" err="1" smtClean="0"/>
              <a:t>Microtunnelling</a:t>
            </a:r>
            <a:endParaRPr lang="en-US" altLang="en-US" sz="2000" b="1" dirty="0" smtClean="0"/>
          </a:p>
          <a:p>
            <a:pPr>
              <a:buFont typeface="Arial" charset="0"/>
              <a:buChar char="•"/>
            </a:pPr>
            <a:endParaRPr lang="en-US" altLang="en-US" sz="2000" b="1" dirty="0" smtClean="0"/>
          </a:p>
          <a:p>
            <a:pPr>
              <a:buFont typeface="Arial" charset="0"/>
              <a:buChar char="•"/>
            </a:pPr>
            <a:r>
              <a:rPr lang="en-US" altLang="en-US" sz="2000" b="1" dirty="0" smtClean="0"/>
              <a:t>Pipe Ramming</a:t>
            </a:r>
          </a:p>
          <a:p>
            <a:pPr>
              <a:buFont typeface="Arial" charset="0"/>
              <a:buChar char="•"/>
            </a:pPr>
            <a:endParaRPr lang="en-US" altLang="en-US" sz="2000" b="1" dirty="0" smtClean="0"/>
          </a:p>
          <a:p>
            <a:pPr>
              <a:buFont typeface="Arial" charset="0"/>
              <a:buChar char="•"/>
            </a:pPr>
            <a:r>
              <a:rPr lang="en-US" altLang="en-US" sz="2000" b="1" dirty="0" smtClean="0"/>
              <a:t>Horizontal Directional Drilling</a:t>
            </a:r>
          </a:p>
          <a:p>
            <a:pPr>
              <a:buFont typeface="Arial" charset="0"/>
              <a:buChar char="•"/>
            </a:pPr>
            <a:endParaRPr lang="en-US" altLang="en-US" sz="2000" b="1" dirty="0" smtClean="0"/>
          </a:p>
          <a:p>
            <a:pPr>
              <a:buFont typeface="Arial" charset="0"/>
              <a:buChar char="•"/>
            </a:pPr>
            <a:r>
              <a:rPr lang="en-US" altLang="en-US" sz="2000" b="1" dirty="0" err="1" smtClean="0"/>
              <a:t>Tunnelling</a:t>
            </a:r>
            <a:r>
              <a:rPr lang="en-US" altLang="en-US" sz="2000" b="1" dirty="0" smtClean="0"/>
              <a:t> </a:t>
            </a:r>
          </a:p>
          <a:p>
            <a:pPr>
              <a:buFont typeface="Arial" charset="0"/>
              <a:buChar char="•"/>
            </a:pPr>
            <a:endParaRPr lang="en-US" altLang="en-US" sz="2000" b="1" dirty="0" smtClean="0"/>
          </a:p>
          <a:p>
            <a:pPr>
              <a:buFont typeface="Arial" charset="0"/>
              <a:buChar char="•"/>
            </a:pPr>
            <a:r>
              <a:rPr lang="en-US" altLang="en-US" sz="2000" b="1" dirty="0" smtClean="0"/>
              <a:t>Guided Auger Boring /Pilot Tube </a:t>
            </a:r>
            <a:r>
              <a:rPr lang="en-US" altLang="en-US" sz="2000" b="1" dirty="0" err="1" smtClean="0"/>
              <a:t>Tunnelling</a:t>
            </a:r>
            <a:endParaRPr lang="en-US" altLang="en-US" sz="2000" b="1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97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Pipe </a:t>
            </a:r>
            <a:r>
              <a:rPr lang="en-US" b="1" dirty="0" err="1" smtClean="0"/>
              <a:t>Rehabilation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A0C1-4551-48BC-87D7-37D4D618CF56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456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E43-8A39-4BF0-A486-7352C0086E2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2</a:t>
            </a:fld>
            <a:endParaRPr lang="en-GB" noProof="0"/>
          </a:p>
        </p:txBody>
      </p:sp>
      <p:pic>
        <p:nvPicPr>
          <p:cNvPr id="6146" name="Picture 2" descr="C:\Users\nkoirala\Desktop\NEA Presentation\P1090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528" y="2780928"/>
            <a:ext cx="6324600" cy="2284288"/>
          </a:xfrm>
        </p:spPr>
        <p:txBody>
          <a:bodyPr/>
          <a:lstStyle/>
          <a:p>
            <a:r>
              <a:rPr lang="en-US" altLang="en-US" b="1" dirty="0" smtClean="0">
                <a:cs typeface="Arial" charset="0"/>
              </a:rPr>
              <a:t>F</a:t>
            </a:r>
            <a:r>
              <a:rPr lang="en-CA" altLang="en-US" b="1" dirty="0" err="1" smtClean="0">
                <a:cs typeface="Arial" charset="0"/>
              </a:rPr>
              <a:t>lexible</a:t>
            </a:r>
            <a:r>
              <a:rPr lang="en-CA" altLang="en-US" b="1" dirty="0" smtClean="0">
                <a:cs typeface="Arial" charset="0"/>
              </a:rPr>
              <a:t> resin-impregnated tube installed into an existing pipe then cured to a </a:t>
            </a:r>
            <a:r>
              <a:rPr lang="en-US" altLang="en-US" b="1" dirty="0" smtClean="0">
                <a:cs typeface="Arial" charset="0"/>
              </a:rPr>
              <a:t>solid </a:t>
            </a:r>
            <a:r>
              <a:rPr lang="en-CA" altLang="en-US" b="1" dirty="0" smtClean="0">
                <a:cs typeface="Arial" charset="0"/>
              </a:rPr>
              <a:t>finish</a:t>
            </a:r>
            <a:r>
              <a:rPr lang="en-US" altLang="en-US" b="1" dirty="0" smtClean="0">
                <a:cs typeface="Arial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  <a:cs typeface="Arial" charset="0"/>
              </a:rPr>
              <a:t>–</a:t>
            </a:r>
            <a:r>
              <a:rPr lang="en-US" altLang="en-US" b="1" dirty="0" smtClean="0">
                <a:cs typeface="Arial" charset="0"/>
              </a:rPr>
              <a:t> new pipe in an old.</a:t>
            </a:r>
          </a:p>
          <a:p>
            <a:endParaRPr lang="en-CA" altLang="en-US" dirty="0" smtClean="0">
              <a:cs typeface="Arial" charset="0"/>
            </a:endParaRPr>
          </a:p>
        </p:txBody>
      </p:sp>
      <p:pic>
        <p:nvPicPr>
          <p:cNvPr id="31747" name="Picture 4" descr="new ci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44" y="2169713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3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086600" cy="1447800"/>
          </a:xfrm>
        </p:spPr>
        <p:txBody>
          <a:bodyPr/>
          <a:lstStyle/>
          <a:p>
            <a:r>
              <a:rPr lang="en-US" altLang="en-US" smtClean="0"/>
              <a:t>CIPP</a:t>
            </a:r>
            <a:endParaRPr lang="en-CA" altLang="en-US" smtClean="0"/>
          </a:p>
        </p:txBody>
      </p:sp>
      <p:pic>
        <p:nvPicPr>
          <p:cNvPr id="101379" name="Picture 3" descr="Paper b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6672"/>
            <a:ext cx="405765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Paper b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6" y="908720"/>
            <a:ext cx="54864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0013" y="3810000"/>
            <a:ext cx="5233987" cy="3048000"/>
          </a:xfrm>
        </p:spPr>
      </p:pic>
    </p:spTree>
    <p:extLst>
      <p:ext uri="{BB962C8B-B14F-4D97-AF65-F5344CB8AC3E}">
        <p14:creationId xmlns:p14="http://schemas.microsoft.com/office/powerpoint/2010/main" val="81377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Placeholder 2"/>
          <p:cNvSpPr>
            <a:spLocks noGrp="1"/>
          </p:cNvSpPr>
          <p:nvPr>
            <p:ph type="body" idx="1"/>
          </p:nvPr>
        </p:nvSpPr>
        <p:spPr>
          <a:xfrm>
            <a:off x="755576" y="908720"/>
            <a:ext cx="7358063" cy="4668539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THERMOFORMED PIPE</a:t>
            </a:r>
            <a:r>
              <a:rPr lang="en-US" altLang="en-US" sz="4000" b="1" dirty="0" smtClean="0"/>
              <a:t> </a:t>
            </a:r>
          </a:p>
          <a:p>
            <a:endParaRPr lang="en-US" altLang="en-US" sz="2800" b="1" dirty="0" smtClean="0"/>
          </a:p>
          <a:p>
            <a:pPr lvl="1"/>
            <a:r>
              <a:rPr lang="en-US" altLang="en-US" sz="2600" b="1" dirty="0" smtClean="0"/>
              <a:t>-Fold and Form (PVC)</a:t>
            </a:r>
          </a:p>
          <a:p>
            <a:pPr lvl="1"/>
            <a:r>
              <a:rPr lang="en-US" altLang="en-US" sz="2600" b="1" dirty="0" smtClean="0"/>
              <a:t>-Deformed and Reformed (</a:t>
            </a:r>
            <a:r>
              <a:rPr lang="en-US" altLang="en-US" sz="2600" b="1" dirty="0" err="1" smtClean="0"/>
              <a:t>HDPE</a:t>
            </a:r>
            <a:r>
              <a:rPr lang="en-US" altLang="en-US" sz="2600" b="1" dirty="0" smtClean="0"/>
              <a:t>)</a:t>
            </a:r>
          </a:p>
          <a:p>
            <a:pPr lvl="1"/>
            <a:r>
              <a:rPr lang="en-US" altLang="en-US" sz="2600" b="1" dirty="0" smtClean="0"/>
              <a:t>-Fused and Expanded (PVC)</a:t>
            </a:r>
          </a:p>
        </p:txBody>
      </p:sp>
    </p:spTree>
    <p:extLst>
      <p:ext uri="{BB962C8B-B14F-4D97-AF65-F5344CB8AC3E}">
        <p14:creationId xmlns:p14="http://schemas.microsoft.com/office/powerpoint/2010/main" val="34281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8229600" cy="1214438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Deformed and Reformed Pipe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Plastic pipe(PVC) is folded, pulled into an existing pipe then expanded to form a tight fit structural liner. </a:t>
            </a:r>
          </a:p>
          <a:p>
            <a:r>
              <a:rPr lang="en-US" altLang="en-US" smtClean="0"/>
              <a:t>A new pipe inside the old pipe.   </a:t>
            </a:r>
            <a:endParaRPr lang="en-CA" altLang="en-US" smtClean="0"/>
          </a:p>
        </p:txBody>
      </p:sp>
      <p:pic>
        <p:nvPicPr>
          <p:cNvPr id="35844" name="Picture 4" descr="Fold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33875"/>
            <a:ext cx="49037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8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229600" cy="785813"/>
          </a:xfrm>
        </p:spPr>
        <p:txBody>
          <a:bodyPr/>
          <a:lstStyle/>
          <a:p>
            <a:pPr algn="ctr"/>
            <a:r>
              <a:rPr lang="en-US" altLang="en-US" b="1" dirty="0" smtClean="0"/>
              <a:t>Slip Lining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Used to repair leaks or restore structural integrity to an existing pipelines</a:t>
            </a:r>
          </a:p>
          <a:p>
            <a:endParaRPr lang="en-US" altLang="en-US" b="1" dirty="0" smtClean="0"/>
          </a:p>
          <a:p>
            <a:r>
              <a:rPr lang="en-US" altLang="en-US" b="1" dirty="0" smtClean="0"/>
              <a:t> Install a smaller pipe in the host pipe; grout the annulus and seal the ends. </a:t>
            </a:r>
          </a:p>
        </p:txBody>
      </p:sp>
    </p:spTree>
    <p:extLst>
      <p:ext uri="{BB962C8B-B14F-4D97-AF65-F5344CB8AC3E}">
        <p14:creationId xmlns:p14="http://schemas.microsoft.com/office/powerpoint/2010/main" val="6884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9810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/>
              <a:t>Slip Lining</a:t>
            </a:r>
            <a:br>
              <a:rPr lang="en-US" altLang="en-US" dirty="0" smtClean="0"/>
            </a:br>
            <a:endParaRPr lang="en-CA" altLang="en-US" sz="3200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129588" cy="4114800"/>
          </a:xfrm>
        </p:spPr>
        <p:txBody>
          <a:bodyPr/>
          <a:lstStyle/>
          <a:p>
            <a:r>
              <a:rPr lang="en-CA" altLang="en-US" dirty="0" smtClean="0">
                <a:cs typeface="Arial" charset="0"/>
              </a:rPr>
              <a:t>Lining with a </a:t>
            </a:r>
            <a:r>
              <a:rPr lang="en-US" altLang="en-US" dirty="0" smtClean="0">
                <a:cs typeface="Arial" charset="0"/>
              </a:rPr>
              <a:t>new </a:t>
            </a:r>
            <a:r>
              <a:rPr lang="en-CA" altLang="en-US" dirty="0" smtClean="0">
                <a:cs typeface="Arial" charset="0"/>
              </a:rPr>
              <a:t>pipe</a:t>
            </a:r>
            <a:r>
              <a:rPr lang="en-US" altLang="en-US" dirty="0" smtClean="0">
                <a:cs typeface="Arial" charset="0"/>
              </a:rPr>
              <a:t> that fits c</a:t>
            </a:r>
            <a:r>
              <a:rPr lang="en-CA" altLang="en-US" dirty="0" smtClean="0">
                <a:cs typeface="Arial" charset="0"/>
              </a:rPr>
              <a:t>lose to the existing pipe</a:t>
            </a:r>
            <a:r>
              <a:rPr lang="en-US" altLang="en-US" dirty="0" smtClean="0">
                <a:cs typeface="Arial" charset="0"/>
              </a:rPr>
              <a:t>.</a:t>
            </a:r>
          </a:p>
          <a:p>
            <a:endParaRPr lang="en-CA" altLang="en-US" dirty="0" smtClean="0">
              <a:cs typeface="Arial" charset="0"/>
            </a:endParaRPr>
          </a:p>
          <a:p>
            <a:endParaRPr lang="en-CA" altLang="en-US" dirty="0" smtClean="0"/>
          </a:p>
        </p:txBody>
      </p:sp>
      <p:pic>
        <p:nvPicPr>
          <p:cNvPr id="38916" name="Picture 4" descr="Paper b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048000"/>
            <a:ext cx="5457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7" name="Object 5" descr="Paper bag"/>
          <p:cNvGraphicFramePr>
            <a:graphicFrameLocks noChangeAspect="1"/>
          </p:cNvGraphicFramePr>
          <p:nvPr/>
        </p:nvGraphicFramePr>
        <p:xfrm>
          <a:off x="152400" y="3733800"/>
          <a:ext cx="4419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Bitmap Image" r:id="rId5" imgW="2819794" imgH="1162212" progId="Paint.Picture">
                  <p:embed/>
                </p:oleObj>
              </mc:Choice>
              <mc:Fallback>
                <p:oleObj name="Bitmap Image" r:id="rId5" imgW="281979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733800"/>
                        <a:ext cx="44196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 r:embed="rId7"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sq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63972" dir="14049741" sx="125000" sy="125000" algn="tl" rotWithShape="0">
                                <a:srgbClr val="C7DFD3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95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r>
              <a:rPr lang="en-US" altLang="en-US" dirty="0" smtClean="0"/>
              <a:t>Pipe Bursting 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772816"/>
            <a:ext cx="70723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318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086600" cy="6032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mtClean="0"/>
              <a:t/>
            </a:r>
            <a:br>
              <a:rPr lang="en-US" altLang="en-US" smtClean="0"/>
            </a:br>
            <a:endParaRPr lang="en-CA" alt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0"/>
            <a:ext cx="6324600" cy="765175"/>
          </a:xfrm>
        </p:spPr>
        <p:txBody>
          <a:bodyPr/>
          <a:lstStyle/>
          <a:p>
            <a:r>
              <a:rPr lang="en-US" altLang="en-US" smtClean="0"/>
              <a:t>Upsizing</a:t>
            </a:r>
            <a:endParaRPr lang="en-CA" altLang="en-US" smtClean="0"/>
          </a:p>
        </p:txBody>
      </p:sp>
      <p:pic>
        <p:nvPicPr>
          <p:cNvPr id="48132" name="Picture 4" descr="head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" y="161897"/>
            <a:ext cx="9101913" cy="62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8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/>
              <a:t>Pipe Bursting 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520" y="0"/>
            <a:ext cx="9145016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5868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44675"/>
            <a:ext cx="7772400" cy="1512888"/>
          </a:xfrm>
        </p:spPr>
        <p:txBody>
          <a:bodyPr/>
          <a:lstStyle/>
          <a:p>
            <a:pPr algn="ctr"/>
            <a:r>
              <a:rPr lang="en-US" altLang="en-US" sz="4000" b="1" smtClean="0"/>
              <a:t>New Installations</a:t>
            </a:r>
          </a:p>
        </p:txBody>
      </p:sp>
    </p:spTree>
    <p:extLst>
      <p:ext uri="{BB962C8B-B14F-4D97-AF65-F5344CB8AC3E}">
        <p14:creationId xmlns:p14="http://schemas.microsoft.com/office/powerpoint/2010/main" val="38527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E43-8A39-4BF0-A486-7352C0086E2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3</a:t>
            </a:fld>
            <a:endParaRPr lang="en-GB" noProof="0"/>
          </a:p>
        </p:txBody>
      </p:sp>
      <p:pic>
        <p:nvPicPr>
          <p:cNvPr id="5122" name="Picture 2" descr="C:\Users\nkoirala\Desktop\NEA Presentation\P1090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794516"/>
            <a:ext cx="7408333" cy="3450696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40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4000" b="1" dirty="0" smtClean="0"/>
              <a:t>PIPE JACKING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sz="4000" b="1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CA" altLang="en-US" dirty="0" smtClean="0"/>
          </a:p>
          <a:p>
            <a:pPr marL="0" indent="0" algn="r">
              <a:buFont typeface="Wingdings" pitchFamily="2" charset="2"/>
              <a:buNone/>
            </a:pPr>
            <a:endParaRPr lang="en-CA" altLang="en-US" sz="2000" dirty="0" smtClean="0"/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73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smtClean="0"/>
              <a:t> Pipe Jacking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51720" y="2204864"/>
            <a:ext cx="62484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altLang="en-US" sz="2400" b="1" dirty="0" smtClean="0"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endParaRPr lang="en-US" altLang="en-US" sz="2400" b="1" dirty="0" smtClean="0"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altLang="en-US" sz="2400" dirty="0" smtClean="0">
                <a:cs typeface="Arial" charset="0"/>
              </a:rPr>
              <a:t>"</a:t>
            </a:r>
            <a:r>
              <a:rPr lang="en-US" altLang="en-US" sz="2400" b="1" dirty="0" smtClean="0">
                <a:cs typeface="Arial" charset="0"/>
              </a:rPr>
              <a:t>A technique of installing pipes</a:t>
            </a:r>
            <a:r>
              <a:rPr lang="en-CA" altLang="en-US" sz="2400" b="1" dirty="0" smtClean="0">
                <a:cs typeface="Arial" charset="0"/>
              </a:rPr>
              <a:t/>
            </a:r>
            <a:br>
              <a:rPr lang="en-CA" altLang="en-US" sz="2400" b="1" dirty="0" smtClean="0">
                <a:cs typeface="Arial" charset="0"/>
              </a:rPr>
            </a:br>
            <a:r>
              <a:rPr lang="en-CA" altLang="en-US" sz="2400" b="1" dirty="0" smtClean="0">
                <a:cs typeface="Arial" charset="0"/>
              </a:rPr>
              <a:t>by driving a line of them through</a:t>
            </a:r>
            <a:br>
              <a:rPr lang="en-CA" altLang="en-US" sz="2400" b="1" dirty="0" smtClean="0">
                <a:cs typeface="Arial" charset="0"/>
              </a:rPr>
            </a:br>
            <a:r>
              <a:rPr lang="en-CA" altLang="en-US" sz="2400" b="1" dirty="0" smtClean="0">
                <a:cs typeface="Arial" charset="0"/>
              </a:rPr>
              <a:t>ground with hydraulic rams from</a:t>
            </a:r>
            <a:br>
              <a:rPr lang="en-CA" altLang="en-US" sz="2400" b="1" dirty="0" smtClean="0">
                <a:cs typeface="Arial" charset="0"/>
              </a:rPr>
            </a:br>
            <a:r>
              <a:rPr lang="en-CA" altLang="en-US" sz="2400" b="1" dirty="0" smtClean="0">
                <a:cs typeface="Arial" charset="0"/>
              </a:rPr>
              <a:t>a prepared jacking pit </a:t>
            </a:r>
            <a:r>
              <a:rPr lang="en-US" altLang="en-US" sz="2400" b="1" dirty="0" smtClean="0">
                <a:cs typeface="Arial" charset="0"/>
              </a:rPr>
              <a:t>"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2400" b="1" dirty="0" smtClean="0">
                <a:cs typeface="Arial" charset="0"/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2400" b="1" dirty="0" smtClean="0">
                <a:cs typeface="Arial" charset="0"/>
              </a:rPr>
              <a:t>circa 1983</a:t>
            </a:r>
          </a:p>
        </p:txBody>
      </p:sp>
    </p:spTree>
    <p:extLst>
      <p:ext uri="{BB962C8B-B14F-4D97-AF65-F5344CB8AC3E}">
        <p14:creationId xmlns:p14="http://schemas.microsoft.com/office/powerpoint/2010/main" val="35999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857250"/>
            <a:ext cx="71437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7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nkoirala\My Documents\PIPEJACKING\Photo With Jacking Cyli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-22225"/>
            <a:ext cx="692943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Presentation" r:id="rId3" imgW="4570315" imgH="3427437" progId="PowerPoint.Show.12">
                  <p:embed/>
                </p:oleObj>
              </mc:Choice>
              <mc:Fallback>
                <p:oleObj name="Presentation" r:id="rId3" imgW="4570315" imgH="3427437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29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43" name="Picture 2" descr="\\Bur1-s-print\userstransfer\Jchu\VGS Trenchless Excavation\Napier\Entry Pit\Napier St Shaf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00" y="-557213"/>
            <a:ext cx="9715500" cy="7415213"/>
          </a:xfrm>
          <a:noFill/>
        </p:spPr>
      </p:pic>
    </p:spTree>
    <p:extLst>
      <p:ext uri="{BB962C8B-B14F-4D97-AF65-F5344CB8AC3E}">
        <p14:creationId xmlns:p14="http://schemas.microsoft.com/office/powerpoint/2010/main" val="27725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Bur1-s-print\userstransfer\Jchu\VGS Trenchless Excavation\Napier\Entry Pit\Picture 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-2341563"/>
            <a:ext cx="8656637" cy="115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7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2"/>
            <a:ext cx="8712968" cy="209192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Horizontal Directional </a:t>
            </a:r>
            <a:r>
              <a:rPr lang="en-US" sz="4000" b="1" dirty="0" smtClean="0"/>
              <a:t>Drilling</a:t>
            </a:r>
          </a:p>
          <a:p>
            <a:r>
              <a:rPr lang="en-US" sz="4000" dirty="0" smtClean="0"/>
              <a:t>(Vancouver City Central Transmission)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A0C1-4551-48BC-87D7-37D4D618CF56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37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09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koirala\Desktop\Documents\Horizontal directional Drilling\Statics\Under ground Magazine June 2013 HDD Equipment data\SBUR5-P-NMI14022819110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71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303213"/>
            <a:ext cx="8229600" cy="457200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mtClean="0"/>
              <a:t>Technique</a:t>
            </a:r>
          </a:p>
        </p:txBody>
      </p:sp>
      <p:pic>
        <p:nvPicPr>
          <p:cNvPr id="117763" name="Picture 5" descr="scan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43915"/>
            <a:ext cx="4637087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06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E43-8A39-4BF0-A486-7352C0086E2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</a:t>
            </a:fld>
            <a:endParaRPr lang="en-GB" noProof="0"/>
          </a:p>
        </p:txBody>
      </p:sp>
      <p:pic>
        <p:nvPicPr>
          <p:cNvPr id="7170" name="Picture 2" descr="C:\Users\nkoirala\Desktop\NEA Presentation\P1090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43D2F-5F3E-4FA4-A968-4CEEE073EF9E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23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675467"/>
            <a:ext cx="9143999" cy="3450696"/>
          </a:xfrm>
        </p:spPr>
        <p:txBody>
          <a:bodyPr/>
          <a:lstStyle/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4000" b="1" dirty="0" smtClean="0"/>
              <a:t>     Vancouver City Central Transmission  </a:t>
            </a:r>
            <a:endParaRPr lang="en-US" sz="4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1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0400"/>
            <a:ext cx="45719" cy="502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1600" dirty="0" smtClean="0">
              <a:latin typeface="+mj-lt"/>
            </a:endParaRPr>
          </a:p>
          <a:p>
            <a:pPr>
              <a:buFont typeface="Wingdings" pitchFamily="2" charset="2"/>
              <a:buChar char="§"/>
            </a:pPr>
            <a:endParaRPr lang="en-US" sz="1600" dirty="0" smtClean="0">
              <a:latin typeface="+mj-lt"/>
            </a:endParaRPr>
          </a:p>
          <a:p>
            <a:pPr>
              <a:buFont typeface="Wingdings" pitchFamily="2" charset="2"/>
              <a:buChar char="§"/>
            </a:pPr>
            <a:endParaRPr lang="en-US" sz="1600" dirty="0" smtClean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42</a:t>
            </a:fld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Location </a:t>
            </a:r>
            <a:endParaRPr lang="en-CA" dirty="0"/>
          </a:p>
        </p:txBody>
      </p:sp>
      <p:pic>
        <p:nvPicPr>
          <p:cNvPr id="8" name="Picture 7" descr="RFP 445 (6) Drawings[1].jpg"/>
          <p:cNvPicPr>
            <a:picLocks noChangeAspect="1"/>
          </p:cNvPicPr>
          <p:nvPr/>
        </p:nvPicPr>
        <p:blipFill>
          <a:blip r:embed="rId2" cstate="print"/>
          <a:srcRect l="4706" t="2727" r="3529" b="1818"/>
          <a:stretch>
            <a:fillRect/>
          </a:stretch>
        </p:blipFill>
        <p:spPr>
          <a:xfrm>
            <a:off x="467544" y="260648"/>
            <a:ext cx="8352928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3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/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Install a bundle of 5- 10 in. and 10-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4 in Diameter pipes under False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Creek to house electrical cables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Geotechnical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Site investigation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Trenchless Options study ; identify and design preferred option 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Preparation of Technical Specifications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Tender Evaluation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Site Inspection and contract management assistance including evaluation of claims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Environmental and Archeological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45</a:t>
            </a:fld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Scope Of Work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08912" cy="4797152"/>
          </a:xfrm>
        </p:spPr>
        <p:txBody>
          <a:bodyPr/>
          <a:lstStyle/>
          <a:p>
            <a:pPr marL="0" indent="0">
              <a:buNone/>
            </a:pPr>
            <a:endParaRPr lang="en-US" sz="1800" b="1" dirty="0" smtClean="0">
              <a:latin typeface="+mj-lt"/>
            </a:endParaRPr>
          </a:p>
          <a:p>
            <a:pPr marL="0" indent="0">
              <a:buNone/>
            </a:pPr>
            <a:endParaRPr lang="en-US" sz="1800" b="1" dirty="0" smtClean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Seismic </a:t>
            </a:r>
            <a:r>
              <a:rPr lang="en-US" sz="2000" b="1" dirty="0" err="1" smtClean="0">
                <a:latin typeface="+mj-lt"/>
              </a:rPr>
              <a:t>Reqirements</a:t>
            </a:r>
            <a:r>
              <a:rPr lang="en-US" sz="2000" b="1" dirty="0" smtClean="0">
                <a:latin typeface="+mj-lt"/>
              </a:rPr>
              <a:t> </a:t>
            </a:r>
          </a:p>
          <a:p>
            <a:pPr lvl="1">
              <a:buFont typeface="Wingdings" pitchFamily="2" charset="2"/>
              <a:buChar char="§"/>
            </a:pPr>
            <a:endParaRPr lang="en-US" sz="2000" b="1" dirty="0" smtClean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Short construction duration</a:t>
            </a:r>
          </a:p>
          <a:p>
            <a:pPr lvl="1">
              <a:buFont typeface="Wingdings" pitchFamily="2" charset="2"/>
              <a:buChar char="§"/>
            </a:pPr>
            <a:endParaRPr lang="en-US" sz="2000" b="1" dirty="0" smtClean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latin typeface="+mj-lt"/>
              </a:rPr>
              <a:t>Less Public Impact</a:t>
            </a:r>
          </a:p>
          <a:p>
            <a:pPr lvl="1">
              <a:buFont typeface="Wingdings" pitchFamily="2" charset="2"/>
              <a:buChar char="§"/>
            </a:pPr>
            <a:endParaRPr lang="en-US" sz="2000" b="1" dirty="0" smtClean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/>
              <a:t>Thermal dissipation </a:t>
            </a:r>
            <a:br>
              <a:rPr lang="en-US" sz="2000" b="1" dirty="0" smtClean="0"/>
            </a:br>
            <a:endParaRPr lang="en-US" sz="2000" b="1" dirty="0" smtClean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/>
              <a:t>Tight entry/exit </a:t>
            </a:r>
            <a:br>
              <a:rPr lang="en-US" sz="2000" b="1" dirty="0" smtClean="0"/>
            </a:br>
            <a:r>
              <a:rPr lang="en-US" sz="2000" b="1" dirty="0" smtClean="0"/>
              <a:t>work areas</a:t>
            </a:r>
          </a:p>
          <a:p>
            <a:endParaRPr lang="en-CA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46</a:t>
            </a:fld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Design Requirements/Challenges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96855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CA" b="1" dirty="0" smtClean="0">
                <a:latin typeface="Arial" pitchFamily="34" charset="0"/>
                <a:cs typeface="Arial" pitchFamily="34" charset="0"/>
              </a:rPr>
              <a:t>Risks:</a:t>
            </a:r>
          </a:p>
          <a:p>
            <a:pPr lvl="2">
              <a:buFont typeface="Arial" pitchFamily="34" charset="0"/>
              <a:buChar char="•"/>
            </a:pPr>
            <a:r>
              <a:rPr lang="en-CA" b="1" dirty="0" smtClean="0">
                <a:latin typeface="Arial" pitchFamily="34" charset="0"/>
                <a:cs typeface="Arial" pitchFamily="34" charset="0"/>
              </a:rPr>
              <a:t> No prior experience in HDD through Vancouver’s glacial soil which includes cobbles and boulders;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No prior experience in annulus grouting to the extent and scale required; Thermal heat dissipation grouting may not be successful;</a:t>
            </a:r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Maintaining banding during pullback may not be successful; 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Pipelaydown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/pull back area tight with a number of 90 degrees bends; 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All works in noise/traffic sensitive downtown core.</a:t>
            </a:r>
          </a:p>
          <a:p>
            <a:pPr lvl="2">
              <a:buFont typeface="Arial" pitchFamily="34" charset="0"/>
              <a:buChar char="•"/>
            </a:pPr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Risk Mitigation: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Prove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drillability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by drilling an exploratory hole through till;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Pre design grout and execute field trial of installation; 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Dummy pull back;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Several iterations to find a suitable route;</a:t>
            </a:r>
          </a:p>
          <a:p>
            <a:pPr lvl="2"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Careful public relations; get public involved in the project. </a:t>
            </a:r>
          </a:p>
          <a:p>
            <a:pPr lvl="2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CA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47</a:t>
            </a:fld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HDD Preferred Option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708920"/>
            <a:ext cx="7408333" cy="345069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HDD drill spanning 850 m feet with an ultimate reamed diameter of 1180 mm;</a:t>
            </a:r>
          </a:p>
          <a:p>
            <a:pPr>
              <a:buFont typeface="Wingdings" pitchFamily="2" charset="2"/>
              <a:buChar char="§"/>
            </a:pPr>
            <a:endParaRPr lang="en-US" sz="18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Design HDD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Borepath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Design HDD Bundle;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Design Grout mix; 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Design Grouting Trial;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Pullback of 870 mm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overhall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diameter banded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HDPE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bundle;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Execute grouting field trial; 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Complete grouting of the annulus between product bundle and the bored hole with thermal grout.</a:t>
            </a:r>
          </a:p>
          <a:p>
            <a:pPr marL="0" indent="0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48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 of Work Required</a:t>
            </a:r>
            <a:r>
              <a:rPr lang="en-US" dirty="0" smtClean="0"/>
              <a:t>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49</a:t>
            </a:fld>
            <a:endParaRPr lang="en-GB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HDD </a:t>
            </a:r>
            <a:r>
              <a:rPr lang="en-US" dirty="0" err="1" smtClean="0"/>
              <a:t>Borepath</a:t>
            </a:r>
            <a:endParaRPr lang="en-US" dirty="0"/>
          </a:p>
        </p:txBody>
      </p:sp>
      <p:pic>
        <p:nvPicPr>
          <p:cNvPr id="6" name="Content Placeholder 6" descr="Align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455" t="14118" r="2727" b="10588"/>
          <a:stretch>
            <a:fillRect/>
          </a:stretch>
        </p:blipFill>
        <p:spPr>
          <a:xfrm>
            <a:off x="0" y="1844824"/>
            <a:ext cx="9144000" cy="45091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60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492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/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/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 smtClean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09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835696" y="548680"/>
            <a:ext cx="6324600" cy="6092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altLang="en-US" sz="2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Growing Population and </a:t>
            </a:r>
            <a:r>
              <a:rPr lang="en-US" altLang="en-US" sz="2400" b="1" dirty="0" smtClean="0"/>
              <a:t>Demand For Pipe 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Renew Old Pipe lines/ Construct New Pipelines to meet demand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Traditional method of Construction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 Why Trenchless?</a:t>
            </a:r>
          </a:p>
          <a:p>
            <a:pPr marL="0" indent="0">
              <a:buNone/>
            </a:pPr>
            <a:r>
              <a:rPr lang="en-US" altLang="en-US" sz="2400" b="1" dirty="0" smtClean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Definition of Trenchless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Type of Trenchless methods</a:t>
            </a:r>
            <a:endParaRPr lang="en-US" altLang="en-US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New construction methods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b="1" dirty="0" smtClean="0"/>
              <a:t>Case histories</a:t>
            </a:r>
          </a:p>
          <a:p>
            <a:pPr marL="571500" indent="-571500">
              <a:buFont typeface="Wingdings" pitchFamily="2" charset="2"/>
              <a:buAutoNum type="arabicPeriod" startAt="3"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898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675467"/>
            <a:ext cx="8280400" cy="345069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Located in David Lam Park in downtown Vancouver</a:t>
            </a:r>
          </a:p>
          <a:p>
            <a:pPr>
              <a:buNone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Very active location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20,000 residents within a </a:t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two-block radius of the park;</a:t>
            </a: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Highly utilized park;</a:t>
            </a: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Adjacent to school and</a:t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daycare.</a:t>
            </a:r>
          </a:p>
          <a:p>
            <a:pPr lvl="1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50</a:t>
            </a:fld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HDD – Entry Site</a:t>
            </a:r>
            <a:endParaRPr lang="en-CA" b="1" dirty="0"/>
          </a:p>
        </p:txBody>
      </p:sp>
      <p:pic>
        <p:nvPicPr>
          <p:cNvPr id="6" name="Content Placeholder 7" descr="ZO8K16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717032"/>
            <a:ext cx="4680520" cy="3024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675467"/>
            <a:ext cx="8280400" cy="345069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High-density residential </a:t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area on the south side </a:t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of False Creek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Evident impact to </a:t>
            </a:r>
            <a:br>
              <a:rPr lang="en-US" sz="1800" b="1" dirty="0" smtClean="0"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residents</a:t>
            </a:r>
          </a:p>
          <a:p>
            <a:pPr>
              <a:buFont typeface="Wingdings" pitchFamily="2" charset="2"/>
              <a:buChar char="§"/>
            </a:pP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Very tight work area</a:t>
            </a:r>
          </a:p>
          <a:p>
            <a:pPr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51</a:t>
            </a:fld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HDD – Exit Site</a:t>
            </a:r>
            <a:endParaRPr lang="en-CA" b="1" dirty="0"/>
          </a:p>
        </p:txBody>
      </p:sp>
      <p:pic>
        <p:nvPicPr>
          <p:cNvPr id="6" name="Content Placeholder 5" descr="Exit side.jpg"/>
          <p:cNvPicPr>
            <a:picLocks noChangeAspect="1"/>
          </p:cNvPicPr>
          <p:nvPr/>
        </p:nvPicPr>
        <p:blipFill>
          <a:blip r:embed="rId2" cstate="print"/>
          <a:srcRect l="4543" t="11765" r="2271" b="10588"/>
          <a:stretch>
            <a:fillRect/>
          </a:stretch>
        </p:blipFill>
        <p:spPr>
          <a:xfrm>
            <a:off x="3275856" y="2852936"/>
            <a:ext cx="5715000" cy="36773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0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2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5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72816"/>
            <a:ext cx="8280400" cy="435334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endParaRPr lang="en-CA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Seven 10-inch DR 9 </a:t>
            </a:r>
            <a:r>
              <a:rPr lang="en-CA" sz="1800" b="1" dirty="0" err="1" smtClean="0">
                <a:latin typeface="Arial" pitchFamily="34" charset="0"/>
                <a:cs typeface="Arial" pitchFamily="34" charset="0"/>
              </a:rPr>
              <a:t>HDPE</a:t>
            </a: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 Lines</a:t>
            </a:r>
            <a:br>
              <a:rPr lang="en-CA" sz="1800" b="1" dirty="0" smtClean="0">
                <a:latin typeface="Arial" pitchFamily="34" charset="0"/>
                <a:cs typeface="Arial" pitchFamily="34" charset="0"/>
              </a:rPr>
            </a:b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(Electrical conduit)</a:t>
            </a:r>
          </a:p>
          <a:p>
            <a:pPr>
              <a:buFont typeface="Wingdings" pitchFamily="2" charset="2"/>
              <a:buChar char="§"/>
            </a:pPr>
            <a:endParaRPr lang="en-CA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Ten 4-inch DR 7.3 </a:t>
            </a:r>
            <a:r>
              <a:rPr lang="en-CA" sz="1800" b="1" dirty="0" err="1" smtClean="0">
                <a:latin typeface="Arial" pitchFamily="34" charset="0"/>
                <a:cs typeface="Arial" pitchFamily="34" charset="0"/>
              </a:rPr>
              <a:t>HDPE</a:t>
            </a:r>
            <a:r>
              <a:rPr lang="en-CA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CA" sz="1800" b="1" dirty="0" smtClean="0">
                <a:latin typeface="Arial" pitchFamily="34" charset="0"/>
                <a:cs typeface="Arial" pitchFamily="34" charset="0"/>
              </a:rPr>
            </a:b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(Grout lines at varied lengths) </a:t>
            </a:r>
          </a:p>
          <a:p>
            <a:pPr>
              <a:buFont typeface="Wingdings" pitchFamily="2" charset="2"/>
              <a:buChar char="§"/>
            </a:pPr>
            <a:endParaRPr lang="en-CA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A 5-inch DR 9 </a:t>
            </a:r>
            <a:r>
              <a:rPr lang="en-CA" sz="1800" b="1" dirty="0" err="1" smtClean="0">
                <a:latin typeface="Arial" pitchFamily="34" charset="0"/>
                <a:cs typeface="Arial" pitchFamily="34" charset="0"/>
              </a:rPr>
              <a:t>HDPE</a:t>
            </a: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 Line</a:t>
            </a:r>
            <a:br>
              <a:rPr lang="en-CA" sz="1800" b="1" dirty="0" smtClean="0">
                <a:latin typeface="Arial" pitchFamily="34" charset="0"/>
                <a:cs typeface="Arial" pitchFamily="34" charset="0"/>
              </a:rPr>
            </a:b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(Grout Line to the low point</a:t>
            </a:r>
            <a:br>
              <a:rPr lang="en-CA" sz="1800" b="1" dirty="0" smtClean="0">
                <a:latin typeface="Arial" pitchFamily="34" charset="0"/>
                <a:cs typeface="Arial" pitchFamily="34" charset="0"/>
              </a:rPr>
            </a:b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of the borehole)</a:t>
            </a:r>
          </a:p>
          <a:p>
            <a:pPr>
              <a:buFont typeface="Wingdings" pitchFamily="2" charset="2"/>
              <a:buChar char="§"/>
            </a:pPr>
            <a:endParaRPr lang="en-CA" sz="1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All the lines were banded</a:t>
            </a:r>
            <a:br>
              <a:rPr lang="en-CA" sz="1800" b="1" dirty="0" smtClean="0">
                <a:latin typeface="Arial" pitchFamily="34" charset="0"/>
                <a:cs typeface="Arial" pitchFamily="34" charset="0"/>
              </a:rPr>
            </a:b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together using half-inch </a:t>
            </a:r>
            <a:br>
              <a:rPr lang="en-CA" sz="1800" b="1" dirty="0" smtClean="0">
                <a:latin typeface="Arial" pitchFamily="34" charset="0"/>
                <a:cs typeface="Arial" pitchFamily="34" charset="0"/>
              </a:rPr>
            </a:br>
            <a:r>
              <a:rPr lang="en-CA" sz="1800" b="1" dirty="0" smtClean="0">
                <a:latin typeface="Arial" pitchFamily="34" charset="0"/>
                <a:cs typeface="Arial" pitchFamily="34" charset="0"/>
              </a:rPr>
              <a:t>wide stainless steel strapping</a:t>
            </a:r>
            <a:r>
              <a:rPr lang="en-CA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* </a:t>
            </a:r>
            <a:r>
              <a:rPr lang="en-US" sz="1400" dirty="0" smtClean="0"/>
              <a:t>Cable and communication conduit sizes specified by BC Hydro </a:t>
            </a:r>
            <a:endParaRPr lang="en-CA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54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Bundle Design*</a:t>
            </a:r>
            <a:endParaRPr lang="en-CA" b="1" dirty="0"/>
          </a:p>
        </p:txBody>
      </p:sp>
      <p:pic>
        <p:nvPicPr>
          <p:cNvPr id="6" name="Content Placeholder 5" descr="Product Bundle.jpg"/>
          <p:cNvPicPr>
            <a:picLocks noChangeAspect="1"/>
          </p:cNvPicPr>
          <p:nvPr/>
        </p:nvPicPr>
        <p:blipFill>
          <a:blip r:embed="rId2" cstate="print"/>
          <a:srcRect l="4527" t="11718" r="2263" b="11132"/>
          <a:stretch>
            <a:fillRect/>
          </a:stretch>
        </p:blipFill>
        <p:spPr bwMode="auto">
          <a:xfrm>
            <a:off x="3851920" y="2204864"/>
            <a:ext cx="4963449" cy="31683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4055368" cy="5022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CA" sz="1400" b="1" kern="1200" dirty="0" smtClean="0">
                <a:latin typeface="Arial" pitchFamily="34" charset="0"/>
                <a:cs typeface="Arial" pitchFamily="34" charset="0"/>
              </a:rPr>
              <a:t>To meet thermal dissipation requirements, a thermal grout was needed that could be pumped through grout lines and used to displace drill mud from the borehole</a:t>
            </a:r>
          </a:p>
          <a:p>
            <a:pPr>
              <a:buFont typeface="Wingdings" pitchFamily="2" charset="2"/>
              <a:buChar char="§"/>
            </a:pPr>
            <a:endParaRPr lang="en-CA" sz="14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400" b="1" kern="1200" dirty="0" smtClean="0">
                <a:latin typeface="Arial" pitchFamily="34" charset="0"/>
                <a:cs typeface="Arial" pitchFamily="34" charset="0"/>
              </a:rPr>
              <a:t>Thermal grout was injected within bore hole after the product bundle was pulled into place</a:t>
            </a:r>
          </a:p>
          <a:p>
            <a:pPr>
              <a:buFont typeface="Wingdings" pitchFamily="2" charset="2"/>
              <a:buChar char="§"/>
            </a:pPr>
            <a:endParaRPr lang="en-CA" sz="14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400" b="1" kern="1200" dirty="0" smtClean="0">
                <a:latin typeface="Arial" pitchFamily="34" charset="0"/>
                <a:cs typeface="Arial" pitchFamily="34" charset="0"/>
              </a:rPr>
              <a:t>Suggested mix design meeting the requirements of thermal grout was developed by Constellation Group and </a:t>
            </a:r>
            <a:r>
              <a:rPr lang="en-CA" sz="1400" b="1" kern="1200" dirty="0" err="1" smtClean="0">
                <a:latin typeface="Arial" pitchFamily="34" charset="0"/>
                <a:cs typeface="Arial" pitchFamily="34" charset="0"/>
              </a:rPr>
              <a:t>Geotherm</a:t>
            </a:r>
            <a:r>
              <a:rPr lang="en-CA" sz="1400" b="1" kern="1200" dirty="0" smtClean="0">
                <a:latin typeface="Arial" pitchFamily="34" charset="0"/>
                <a:cs typeface="Arial" pitchFamily="34" charset="0"/>
              </a:rPr>
              <a:t> Inc. </a:t>
            </a:r>
          </a:p>
          <a:p>
            <a:pPr>
              <a:buFont typeface="Wingdings" pitchFamily="2" charset="2"/>
              <a:buChar char="§"/>
            </a:pPr>
            <a:endParaRPr lang="en-CA" sz="14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400" b="1" kern="1200" dirty="0" err="1" smtClean="0">
                <a:latin typeface="Arial" pitchFamily="34" charset="0"/>
                <a:cs typeface="Arial" pitchFamily="34" charset="0"/>
              </a:rPr>
              <a:t>Michels</a:t>
            </a:r>
            <a:r>
              <a:rPr lang="en-CA" sz="1400" b="1" kern="1200" dirty="0" smtClean="0">
                <a:latin typeface="Arial" pitchFamily="34" charset="0"/>
                <a:cs typeface="Arial" pitchFamily="34" charset="0"/>
              </a:rPr>
              <a:t>  retained the services of </a:t>
            </a:r>
            <a:r>
              <a:rPr lang="en-US" sz="1400" b="1" kern="1200" dirty="0" smtClean="0">
                <a:latin typeface="Arial" pitchFamily="34" charset="0"/>
                <a:cs typeface="Arial" pitchFamily="34" charset="0"/>
              </a:rPr>
              <a:t>Constellation Group LLC, a grouting company, to assist with the final design and planning of the thermal grouting portion of the project </a:t>
            </a:r>
            <a:endParaRPr lang="en-CA" sz="14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CA" sz="1800" b="1" kern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55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en-CA" b="1" dirty="0" smtClean="0"/>
              <a:t>Thermal Grout </a:t>
            </a:r>
            <a:endParaRPr lang="en-CA" b="1" dirty="0"/>
          </a:p>
        </p:txBody>
      </p:sp>
      <p:pic>
        <p:nvPicPr>
          <p:cNvPr id="6" name="Picture 5" descr="Thermal Gr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430016"/>
            <a:ext cx="3048000" cy="2286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508104" y="4719732"/>
            <a:ext cx="33843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Thermal Grout Mix Components:</a:t>
            </a:r>
            <a:endParaRPr lang="en-US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2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Silica Flour 		</a:t>
            </a: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2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Cement		</a:t>
            </a: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2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Water		</a:t>
            </a: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2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r>
              <a:rPr lang="en-US" sz="14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Viscocrete</a:t>
            </a: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2110</a:t>
            </a:r>
          </a:p>
          <a:p>
            <a:pPr marL="800100" lvl="2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r>
              <a:rPr lang="en-US" sz="14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Sika</a:t>
            </a: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4R</a:t>
            </a: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800100" lvl="2" indent="-342900" eaLnBrk="1" hangingPunct="1">
              <a:spcBef>
                <a:spcPts val="0"/>
              </a:spcBef>
              <a:buClr>
                <a:srgbClr val="0C8164"/>
              </a:buClr>
              <a:buSzPct val="80000"/>
            </a:pPr>
            <a:r>
              <a:rPr lang="en-US" sz="2600" dirty="0" smtClean="0"/>
              <a:t>	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00252-20110315-1415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36912"/>
            <a:ext cx="4135582" cy="3100647"/>
          </a:xfrm>
          <a:ln w="12700"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56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Grouting Trial (continued)</a:t>
            </a:r>
            <a:endParaRPr lang="en-CA" b="1" dirty="0"/>
          </a:p>
        </p:txBody>
      </p:sp>
      <p:sp>
        <p:nvSpPr>
          <p:cNvPr id="7" name="Rectangle 6"/>
          <p:cNvSpPr/>
          <p:nvPr/>
        </p:nvSpPr>
        <p:spPr>
          <a:xfrm>
            <a:off x="4499992" y="2564904"/>
            <a:ext cx="4320480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Vancouver Ready Mix supplied the grout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Drilled 50 m deep by 300 mm diameter circular hole and lined the hole with a steel casing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Once the hole was drilled and bottom grouting to stop migration of ground water complete,  inserted three banded 4-inch </a:t>
            </a:r>
            <a:r>
              <a:rPr lang="en-CA" sz="14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HDPE</a:t>
            </a: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DR7.3 lines into the cased hole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Drilling fluid was drawn directly from the mud tanks on site and pumped to the bottom of the hole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</a:pPr>
            <a:endParaRPr lang="en-CA" sz="14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4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Grout was pumped through one of the lines until all the drilling fluid was displaced out of the hole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3767336" cy="3054664"/>
          </a:xfrm>
        </p:spPr>
        <p:txBody>
          <a:bodyPr>
            <a:normAutofit/>
          </a:bodyPr>
          <a:lstStyle/>
          <a:p>
            <a:pPr>
              <a:buNone/>
            </a:pPr>
            <a:endParaRPr lang="en-CA" sz="1800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b="1" kern="1200" dirty="0" smtClean="0">
                <a:latin typeface="Arial" pitchFamily="34" charset="0"/>
                <a:cs typeface="Arial" pitchFamily="34" charset="0"/>
              </a:rPr>
              <a:t>Full displacement was achieved with the trial grouting </a:t>
            </a:r>
          </a:p>
          <a:p>
            <a:pPr>
              <a:buFont typeface="Wingdings" pitchFamily="2" charset="2"/>
              <a:buChar char="§"/>
            </a:pPr>
            <a:endParaRPr lang="en-CA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b="1" kern="1200" dirty="0" smtClean="0">
                <a:latin typeface="Arial" pitchFamily="34" charset="0"/>
                <a:cs typeface="Arial" pitchFamily="34" charset="0"/>
              </a:rPr>
              <a:t>Grout strength at 28 days exceeded 35 </a:t>
            </a:r>
            <a:r>
              <a:rPr lang="en-CA" b="1" kern="1200" dirty="0" err="1" smtClean="0">
                <a:latin typeface="Arial" pitchFamily="34" charset="0"/>
                <a:cs typeface="Arial" pitchFamily="34" charset="0"/>
              </a:rPr>
              <a:t>MPa</a:t>
            </a:r>
            <a:endParaRPr lang="en-CA" b="1" kern="1200" dirty="0" smtClean="0">
              <a:latin typeface="Arial" pitchFamily="34" charset="0"/>
              <a:cs typeface="Arial" pitchFamily="34" charset="0"/>
            </a:endParaRP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57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Grouting Trial (continued)</a:t>
            </a:r>
            <a:endParaRPr lang="en-CA" dirty="0"/>
          </a:p>
        </p:txBody>
      </p:sp>
      <p:pic>
        <p:nvPicPr>
          <p:cNvPr id="6" name="Content Placeholder 6" descr="Grouting Trial_test segm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852936"/>
            <a:ext cx="4673600" cy="3505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O:\UserTransfer\NKoirala\VCCT photos\Exec Summary_ZO8K16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0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3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8600" y="115888"/>
            <a:ext cx="8229600" cy="64611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mtClean="0"/>
              <a:t>World Population Growth </a:t>
            </a:r>
          </a:p>
        </p:txBody>
      </p:sp>
      <p:pic>
        <p:nvPicPr>
          <p:cNvPr id="5123" name="Picture 2" descr="http://upload.wikimedia.org/wikipedia/commons/thumb/b/b7/Population_curve.svg/550px-Population_curve.svg.pn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52588"/>
            <a:ext cx="7956550" cy="4800600"/>
          </a:xfrm>
        </p:spPr>
      </p:pic>
    </p:spTree>
    <p:extLst>
      <p:ext uri="{BB962C8B-B14F-4D97-AF65-F5344CB8AC3E}">
        <p14:creationId xmlns:p14="http://schemas.microsoft.com/office/powerpoint/2010/main" val="39210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ensaco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7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C:\Documents and Settings\ahansen\Desktop\PPT Images\S_BA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632" y="2060848"/>
            <a:ext cx="8072712" cy="438912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61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Pipe Fabrication and </a:t>
            </a:r>
            <a:r>
              <a:rPr lang="en-US" b="1" dirty="0" err="1" smtClean="0"/>
              <a:t>laydown</a:t>
            </a:r>
            <a:r>
              <a:rPr lang="en-US" b="1" dirty="0" smtClean="0"/>
              <a:t> on Railway Corridor</a:t>
            </a:r>
            <a:endParaRPr lang="en-CA" b="1" dirty="0"/>
          </a:p>
        </p:txBody>
      </p:sp>
      <p:sp>
        <p:nvSpPr>
          <p:cNvPr id="7" name="Rectangle 6"/>
          <p:cNvSpPr/>
          <p:nvPr/>
        </p:nvSpPr>
        <p:spPr>
          <a:xfrm>
            <a:off x="1691680" y="638132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Pipe fabrication and </a:t>
            </a:r>
            <a:r>
              <a:rPr lang="en-US" sz="1800" dirty="0" err="1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laydown</a:t>
            </a:r>
            <a:r>
              <a:rPr lang="en-US" sz="18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 on railway corridor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 descr="O:\UserTransfer\NKoirala\VCCT photos\4_IMGP1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O:\UserTransfer\NKoirala\VCCT photos\5_Pipe Pull down 8th Ave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5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O:\UserTransfer\NKoirala\VCCT photos\6_VCCT_HDD 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9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O:\UserTransfer\NKoirala\VCCT photos\Cover Photo 8_Test Bun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O:\UserTransfer\NKoirala\VCCT photos\Photo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8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endParaRPr lang="en-CA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CA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67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Reaming </a:t>
            </a:r>
            <a:endParaRPr lang="en-CA" dirty="0"/>
          </a:p>
        </p:txBody>
      </p:sp>
      <p:pic>
        <p:nvPicPr>
          <p:cNvPr id="6" name="Content Placeholder 7" descr="P518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772816"/>
            <a:ext cx="4038600" cy="302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27984" y="177281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Full size hole completed by two reaming passes;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2000" dirty="0" smtClean="0">
              <a:solidFill>
                <a:srgbClr val="4C4C4C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The first ream upsized the pilot hole</a:t>
            </a:r>
            <a:b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to 750 mm from the 300 mm pilot hole; 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2000" dirty="0" smtClean="0">
              <a:solidFill>
                <a:srgbClr val="4C4C4C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The second upsized the hole to</a:t>
            </a:r>
            <a:b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2000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1180 mm from the 750 mm.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9" descr="P5100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04864"/>
            <a:ext cx="3497447" cy="4480560"/>
          </a:xfrm>
          <a:ln w="12700"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68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Pullback of Test Bundle </a:t>
            </a:r>
            <a:endParaRPr lang="en-CA" b="1" dirty="0"/>
          </a:p>
        </p:txBody>
      </p:sp>
      <p:sp>
        <p:nvSpPr>
          <p:cNvPr id="7" name="Rectangle 6"/>
          <p:cNvSpPr/>
          <p:nvPr/>
        </p:nvSpPr>
        <p:spPr>
          <a:xfrm>
            <a:off x="4557264" y="2708920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20 m long test bundle pulled through the borehole to ensure the borehole was clean and ready to receive the product bundle;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2000" b="1" dirty="0" smtClean="0">
              <a:solidFill>
                <a:srgbClr val="4C4C4C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Test bundle pullback also yielded information on the performance of the bundle banding, prior to committing to installation of the actual product bundle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36912"/>
            <a:ext cx="2975248" cy="37675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CA" b="1" kern="1200" dirty="0" smtClean="0">
                <a:latin typeface="Arial" pitchFamily="34" charset="0"/>
                <a:cs typeface="Arial" pitchFamily="34" charset="0"/>
              </a:rPr>
              <a:t>As the </a:t>
            </a:r>
            <a:r>
              <a:rPr lang="en-CA" b="1" kern="1200" dirty="0" err="1" smtClean="0">
                <a:latin typeface="Arial" pitchFamily="34" charset="0"/>
                <a:cs typeface="Arial" pitchFamily="34" charset="0"/>
              </a:rPr>
              <a:t>HDPE</a:t>
            </a:r>
            <a:r>
              <a:rPr lang="en-CA" b="1" kern="1200" dirty="0" smtClean="0">
                <a:latin typeface="Arial" pitchFamily="34" charset="0"/>
                <a:cs typeface="Arial" pitchFamily="34" charset="0"/>
              </a:rPr>
              <a:t> product bundle was pulled into the hole, the bundle was strapped together using a</a:t>
            </a:r>
            <a:br>
              <a:rPr lang="en-CA" b="1" kern="1200" dirty="0" smtClean="0">
                <a:latin typeface="Arial" pitchFamily="34" charset="0"/>
                <a:cs typeface="Arial" pitchFamily="34" charset="0"/>
              </a:rPr>
            </a:br>
            <a:r>
              <a:rPr lang="en-CA" b="1" kern="1200" dirty="0" smtClean="0">
                <a:latin typeface="Arial" pitchFamily="34" charset="0"/>
                <a:cs typeface="Arial" pitchFamily="34" charset="0"/>
              </a:rPr>
              <a:t>half-inch wide stainless steel strapping </a:t>
            </a:r>
          </a:p>
          <a:p>
            <a:pPr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69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 Pullback (continued)</a:t>
            </a:r>
            <a:endParaRPr lang="en-CA" dirty="0"/>
          </a:p>
        </p:txBody>
      </p:sp>
      <p:pic>
        <p:nvPicPr>
          <p:cNvPr id="6" name="Content Placeholder 5" descr="P5301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1370" y="2636912"/>
            <a:ext cx="5038328" cy="37787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http://www.pipelineandgasjournal.com/sites/pipelineandgasjournal.com/files/imagecache/article_max/worldconstructionfigures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17463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9109075" y="-76200"/>
            <a:ext cx="34925" cy="152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 </a:t>
            </a:r>
            <a:endParaRPr lang="en-US" altLang="en-US" sz="2400"/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0" y="5516563"/>
            <a:ext cx="87487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/>
              <a:t>Ref: Pipeline &amp; Gas Journal’s 2013 Worldwide Construction Report </a:t>
            </a:r>
            <a:r>
              <a:rPr lang="en-US" altLang="en-US" sz="2400" b="1" dirty="0" smtClean="0"/>
              <a:t>(Miles of Pipe Lines Planned/Cons 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75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roduct Pullback_Portal Ent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924944"/>
            <a:ext cx="4039985" cy="3029989"/>
          </a:xfrm>
          <a:ln w="12700"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70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Pipe Pullback </a:t>
            </a:r>
            <a:endParaRPr lang="en-CA" b="1" dirty="0"/>
          </a:p>
        </p:txBody>
      </p:sp>
      <p:sp>
        <p:nvSpPr>
          <p:cNvPr id="7" name="Rectangle 6"/>
          <p:cNvSpPr/>
          <p:nvPr/>
        </p:nvSpPr>
        <p:spPr>
          <a:xfrm>
            <a:off x="4716016" y="2636912"/>
            <a:ext cx="42484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Pullback started at 7 a.m. on May 29 and was completed on May 31 at</a:t>
            </a:r>
            <a:b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8 a.m.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2000" b="1" dirty="0" smtClean="0">
              <a:solidFill>
                <a:srgbClr val="4C4C4C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Due to the length  and geometry of the bundle layout, multiple pieces of heavy equipment worked in unison along with the  pulling of the </a:t>
            </a:r>
            <a:b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drill rig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5281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16832"/>
            <a:ext cx="5486400" cy="4114800"/>
          </a:xfrm>
          <a:ln w="12700">
            <a:solidFill>
              <a:schemeClr val="tx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71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Pipe Pullback (continued)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6300192" y="2564904"/>
            <a:ext cx="23042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In order to get the </a:t>
            </a:r>
            <a:r>
              <a:rPr lang="en-CA" sz="2000" b="1" dirty="0" err="1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HDPE</a:t>
            </a:r>
            <a:r>
              <a:rPr lang="en-CA" sz="2000" b="1" dirty="0" smtClean="0">
                <a:solidFill>
                  <a:srgbClr val="4C4C4C"/>
                </a:solidFill>
                <a:latin typeface="Arial" pitchFamily="34" charset="0"/>
                <a:ea typeface="+mn-ea"/>
                <a:cs typeface="Arial" pitchFamily="34" charset="0"/>
              </a:rPr>
              <a:t> pipes into the proper configuration prior to entering the hole, steel jig were constructed to align the pipes in the correct order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3983360" cy="478285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A total of four grout pours were needed to complete the displacement of the drilling fluids by the Thermal Grout</a:t>
            </a:r>
          </a:p>
          <a:p>
            <a:pPr>
              <a:buFont typeface="Wingdings" pitchFamily="2" charset="2"/>
              <a:buChar char="§"/>
            </a:pPr>
            <a:endParaRPr lang="en-CA" sz="16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Pour #1 was the belly of the borehole – 157.9 cubic meters</a:t>
            </a:r>
          </a:p>
          <a:p>
            <a:pPr>
              <a:buFont typeface="Wingdings" pitchFamily="2" charset="2"/>
              <a:buChar char="§"/>
            </a:pPr>
            <a:endParaRPr lang="en-CA" sz="16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Pour #2: South leg of the Borehole </a:t>
            </a:r>
            <a:br>
              <a:rPr lang="en-CA" sz="1600" b="1" kern="1200" dirty="0" smtClean="0">
                <a:latin typeface="Arial" pitchFamily="34" charset="0"/>
                <a:cs typeface="Arial" pitchFamily="34" charset="0"/>
              </a:rPr>
            </a:b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– 89 cubic meters</a:t>
            </a:r>
          </a:p>
          <a:p>
            <a:pPr>
              <a:buFont typeface="Wingdings" pitchFamily="2" charset="2"/>
              <a:buChar char="§"/>
            </a:pPr>
            <a:endParaRPr lang="en-CA" sz="16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Pour #3: North Leg to end of </a:t>
            </a:r>
            <a:br>
              <a:rPr lang="en-CA" sz="1600" b="1" kern="1200" dirty="0" smtClean="0">
                <a:latin typeface="Arial" pitchFamily="34" charset="0"/>
                <a:cs typeface="Arial" pitchFamily="34" charset="0"/>
              </a:rPr>
            </a:b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60-inch casing – 106.5 cubic meters</a:t>
            </a:r>
          </a:p>
          <a:p>
            <a:pPr>
              <a:buFont typeface="Wingdings" pitchFamily="2" charset="2"/>
              <a:buChar char="§"/>
            </a:pPr>
            <a:endParaRPr lang="en-CA" sz="16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600" b="1" kern="1200" dirty="0" smtClean="0">
                <a:latin typeface="Arial" pitchFamily="34" charset="0"/>
                <a:cs typeface="Arial" pitchFamily="34" charset="0"/>
              </a:rPr>
              <a:t>Pour #4: North leg to grade – 60 cubic meters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72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en-CA" dirty="0" smtClean="0"/>
              <a:t>Full Displacement Grouting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4396771" y="2492896"/>
            <a:ext cx="4572000" cy="3588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Total of 413.4 cubic meters of grout pumped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6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9 2 percent displacement of the drilling fluid from the borehole achieved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6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Lab Testing provided onsite and at batch plant site. The test was taken prior to leaving the batch plant and prior to pumping on site by Metro labs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6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Thermal Resistivity (</a:t>
            </a:r>
            <a:r>
              <a:rPr lang="en-CA" sz="16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TR</a:t>
            </a:r>
            <a:r>
              <a:rPr lang="en-CA" sz="1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) testing on site by </a:t>
            </a:r>
            <a:r>
              <a:rPr lang="en-CA" sz="16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Powertech</a:t>
            </a:r>
            <a:r>
              <a:rPr lang="en-CA" sz="1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Labs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92896"/>
            <a:ext cx="3767336" cy="420679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Closing off an area approximately 16 city blocks long by four blocks wide for five days </a:t>
            </a:r>
          </a:p>
          <a:p>
            <a:pPr>
              <a:buFont typeface="Wingdings" pitchFamily="2" charset="2"/>
              <a:buChar char="§"/>
            </a:pPr>
            <a:endParaRPr lang="en-CA" sz="18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24 hour a day moving construction operation </a:t>
            </a:r>
          </a:p>
          <a:p>
            <a:pPr>
              <a:buFont typeface="Wingdings" pitchFamily="2" charset="2"/>
              <a:buChar char="§"/>
            </a:pPr>
            <a:endParaRPr lang="en-CA" sz="18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Rerouted public transit services</a:t>
            </a:r>
          </a:p>
          <a:p>
            <a:pPr>
              <a:buFont typeface="Wingdings" pitchFamily="2" charset="2"/>
              <a:buChar char="§"/>
            </a:pPr>
            <a:endParaRPr lang="en-CA" sz="18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Local residential traffic only in closed </a:t>
            </a:r>
            <a:r>
              <a:rPr lang="en-CA" b="1" dirty="0" smtClean="0"/>
              <a:t>areas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73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 smtClean="0"/>
              <a:t>Public Impacts During </a:t>
            </a:r>
            <a:br>
              <a:rPr lang="en-CA" b="1" dirty="0" smtClean="0"/>
            </a:br>
            <a:r>
              <a:rPr lang="en-CA" b="1" dirty="0" smtClean="0"/>
              <a:t>Pipe Move and Pipe Pullback</a:t>
            </a:r>
            <a:endParaRPr lang="en-CA" b="1" dirty="0"/>
          </a:p>
        </p:txBody>
      </p:sp>
      <p:sp>
        <p:nvSpPr>
          <p:cNvPr id="14" name="Rectangle 13"/>
          <p:cNvSpPr/>
          <p:nvPr/>
        </p:nvSpPr>
        <p:spPr>
          <a:xfrm>
            <a:off x="4355976" y="2492896"/>
            <a:ext cx="4572000" cy="40257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Closing of underground parking garages for several apartment buildings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8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Obstructed direct access to local residences and businesses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8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Increased traffic flow along bypass routes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8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Restricted direct access for emergency services (Fire, Ambulance, Police)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3839344" cy="487798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Emergency Services Response command center located on site – manned by City of Vancouver Deputy Fire Chief 24 hours a day. </a:t>
            </a:r>
          </a:p>
          <a:p>
            <a:pPr>
              <a:buFont typeface="Wingdings" pitchFamily="2" charset="2"/>
              <a:buChar char="§"/>
            </a:pPr>
            <a:endParaRPr lang="en-CA" sz="18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Implementation of 20 City of Vancouver Police officers and traffic Authority officers to assist with traffic control</a:t>
            </a:r>
          </a:p>
          <a:p>
            <a:pPr>
              <a:buFont typeface="Wingdings" pitchFamily="2" charset="2"/>
              <a:buChar char="§"/>
            </a:pPr>
            <a:endParaRPr lang="en-CA" sz="1800" b="1" kern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A" sz="1800" b="1" kern="1200" dirty="0" smtClean="0">
                <a:latin typeface="Arial" pitchFamily="34" charset="0"/>
                <a:cs typeface="Arial" pitchFamily="34" charset="0"/>
              </a:rPr>
              <a:t>Advanced notification of closures city wide via media (BC Hydro facilitation via TV, radio, email and mailings)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7286-EAE4-4AC6-A174-CBB34F1077D0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74</a:t>
            </a:fld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Mitigation Measures</a:t>
            </a:r>
            <a:endParaRPr lang="en-CA" b="1" dirty="0"/>
          </a:p>
        </p:txBody>
      </p:sp>
      <p:sp>
        <p:nvSpPr>
          <p:cNvPr id="6" name="Rectangle 5"/>
          <p:cNvSpPr/>
          <p:nvPr/>
        </p:nvSpPr>
        <p:spPr>
          <a:xfrm>
            <a:off x="4206429" y="1844824"/>
            <a:ext cx="4572000" cy="26961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Implemented a shuttle bus service 24 hours a day to move residents in and around the </a:t>
            </a:r>
            <a:r>
              <a:rPr lang="en-CA" sz="18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HDPE</a:t>
            </a: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product bundle as it moved through the city streets (three separate routes)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endParaRPr lang="en-CA" sz="1800" b="1" dirty="0" smtClean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0C8164"/>
              </a:buClr>
              <a:buSzPct val="80000"/>
              <a:buFont typeface="Wingdings" pitchFamily="2" charset="2"/>
              <a:buChar char="§"/>
            </a:pPr>
            <a:r>
              <a:rPr lang="en-CA" sz="18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Shuttling around elderly and carrying groceries as needed throughout the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0E43-8A39-4BF0-A486-7352C0086E21}" type="datetime4">
              <a:rPr lang="en-US" noProof="0" smtClean="0"/>
              <a:pPr/>
              <a:t>July 3, 2014</a:t>
            </a:fld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F5B4-DBEA-492C-87D8-0D6A08CAEE5F}" type="slidenum">
              <a:rPr lang="en-GB" noProof="0" smtClean="0"/>
              <a:pPr/>
              <a:t>75</a:t>
            </a:fld>
            <a:endParaRPr lang="en-GB" noProof="0"/>
          </a:p>
        </p:txBody>
      </p:sp>
      <p:pic>
        <p:nvPicPr>
          <p:cNvPr id="4098" name="Picture 2" descr="C:\Users\nkoirala\Desktop\CECC AW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smtClean="0"/>
          </a:p>
        </p:txBody>
      </p:sp>
      <p:pic>
        <p:nvPicPr>
          <p:cNvPr id="14340" name="Picture 4" descr="bug in p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2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368426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Cost of upgrading and New Construction of Pipe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2564904"/>
            <a:ext cx="6324600" cy="3700462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US Data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4 million Kilometers of pipe lines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b="1" dirty="0" smtClean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Cost to repair water and waste water system in 20 years 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$ 600 Billion to 1 Trillion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55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older Associates Logo_PPT Template_ White Background_200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Content xmlns="601a35c9-d6ba-4034-8363-62e5ee06fa97" xsi:nil="true"/>
    <Link xmlns="601a35c9-d6ba-4034-8363-62e5ee06fa97">
      <Url xsi:nil="true"/>
      <Description xsi:nil="true"/>
    </Link>
    <Content_x0020_Description xmlns="601a35c9-d6ba-4034-8363-62e5ee06fa9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C576865689B44B5350B8FFF28BD6C" ma:contentTypeVersion="6" ma:contentTypeDescription="Create a new document." ma:contentTypeScope="" ma:versionID="d8008588dfdf1d5d3fe1087f52475bac">
  <xsd:schema xmlns:xsd="http://www.w3.org/2001/XMLSchema" xmlns:p="http://schemas.microsoft.com/office/2006/metadata/properties" xmlns:ns1="601a35c9-d6ba-4034-8363-62e5ee06fa97" targetNamespace="http://schemas.microsoft.com/office/2006/metadata/properties" ma:root="true" ma:fieldsID="6a09f17ccfa12c2ce23e9330810639dd" ns1:_="">
    <xsd:import namespace="601a35c9-d6ba-4034-8363-62e5ee06fa97"/>
    <xsd:element name="properties">
      <xsd:complexType>
        <xsd:sequence>
          <xsd:element name="documentManagement">
            <xsd:complexType>
              <xsd:all>
                <xsd:element ref="ns1:Link" minOccurs="0"/>
                <xsd:element ref="ns1:Content_x0020_Description" minOccurs="0"/>
                <xsd:element ref="ns1:Content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601a35c9-d6ba-4034-8363-62e5ee06fa97" elementFormDefault="qualified">
    <xsd:import namespace="http://schemas.microsoft.com/office/2006/documentManagement/types"/>
    <xsd:element name="Link" ma:index="0" nillable="true" ma:displayName="Link" ma:description="Link to an existing document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ntent_x0020_Description" ma:index="12" nillable="true" ma:displayName="Content Description" ma:internalName="Content_x0020_Description">
      <xsd:simpleType>
        <xsd:restriction base="dms:Text">
          <xsd:maxLength value="255"/>
        </xsd:restriction>
      </xsd:simpleType>
    </xsd:element>
    <xsd:element name="Content" ma:index="13" nillable="true" ma:displayName="Content" ma:internalName="Cont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9CC444D-F744-4B34-B4DD-C8B16FFFF786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01a35c9-d6ba-4034-8363-62e5ee06fa97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CF05D72-467B-4FAF-A150-6F19F59D06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5BA976-38DF-486C-BFAC-1E135B4DD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1a35c9-d6ba-4034-8363-62e5ee06fa9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Golder Associates Logo_PPT Template_ White Background_2007</Template>
  <TotalTime>971</TotalTime>
  <Words>1622</Words>
  <Application>Microsoft Office PowerPoint</Application>
  <PresentationFormat>On-screen Show (4:3)</PresentationFormat>
  <Paragraphs>431</Paragraphs>
  <Slides>75</Slides>
  <Notes>12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Golder Associates Logo_PPT Template_ White Background_2007</vt:lpstr>
      <vt:lpstr>Waveform</vt:lpstr>
      <vt:lpstr>Bitmap Image</vt:lpstr>
      <vt:lpstr>Presentation</vt:lpstr>
      <vt:lpstr>PowerPoint Presentation</vt:lpstr>
      <vt:lpstr>PowerPoint Presentation</vt:lpstr>
      <vt:lpstr>PowerPoint Presentation</vt:lpstr>
      <vt:lpstr>PowerPoint Presentation</vt:lpstr>
      <vt:lpstr>  Presentation Outline</vt:lpstr>
      <vt:lpstr>World Population Growth </vt:lpstr>
      <vt:lpstr>PowerPoint Presentation</vt:lpstr>
      <vt:lpstr>PowerPoint Presentation</vt:lpstr>
      <vt:lpstr>Cost of upgrading and New Construction of Pipe lines</vt:lpstr>
      <vt:lpstr>Method of Construction</vt:lpstr>
      <vt:lpstr>PowerPoint Presentation</vt:lpstr>
      <vt:lpstr> Open Cut  </vt:lpstr>
      <vt:lpstr>Open Cut</vt:lpstr>
      <vt:lpstr>Fuel Consumption vs. Speed</vt:lpstr>
      <vt:lpstr>ILLUSTRATION OF TRENCHLESS AND OPEN CUT METHODS</vt:lpstr>
      <vt:lpstr> Trenchless</vt:lpstr>
      <vt:lpstr>Definition</vt:lpstr>
      <vt:lpstr>Trenchless Methods</vt:lpstr>
      <vt:lpstr>Pipe Rehabilation </vt:lpstr>
      <vt:lpstr>PowerPoint Presentation</vt:lpstr>
      <vt:lpstr>CIPP</vt:lpstr>
      <vt:lpstr>PowerPoint Presentation</vt:lpstr>
      <vt:lpstr>Deformed and Reformed Pipe </vt:lpstr>
      <vt:lpstr>Slip Lining </vt:lpstr>
      <vt:lpstr>Slip Lining </vt:lpstr>
      <vt:lpstr>Pipe Bursting </vt:lpstr>
      <vt:lpstr> </vt:lpstr>
      <vt:lpstr>Pipe Bursting </vt:lpstr>
      <vt:lpstr>PowerPoint Presentation</vt:lpstr>
      <vt:lpstr>PowerPoint Presentation</vt:lpstr>
      <vt:lpstr> Pipe Jacking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Technique</vt:lpstr>
      <vt:lpstr>Video</vt:lpstr>
      <vt:lpstr>PowerPoint Presentation</vt:lpstr>
      <vt:lpstr>Location </vt:lpstr>
      <vt:lpstr>PowerPoint Presentation</vt:lpstr>
      <vt:lpstr>Project</vt:lpstr>
      <vt:lpstr>Scope Of Work</vt:lpstr>
      <vt:lpstr>Design Requirements/Challenges</vt:lpstr>
      <vt:lpstr>HDD Preferred Option</vt:lpstr>
      <vt:lpstr>Summary of Work Required </vt:lpstr>
      <vt:lpstr>HDD Borepath</vt:lpstr>
      <vt:lpstr>HDD – Entry Site</vt:lpstr>
      <vt:lpstr>HDD – Exit Site</vt:lpstr>
      <vt:lpstr>PowerPoint Presentation</vt:lpstr>
      <vt:lpstr>PowerPoint Presentation</vt:lpstr>
      <vt:lpstr>Bundle Design*</vt:lpstr>
      <vt:lpstr>Thermal Grout </vt:lpstr>
      <vt:lpstr>Grouting Trial (continued)</vt:lpstr>
      <vt:lpstr>Grouting Trial (continued)</vt:lpstr>
      <vt:lpstr>PowerPoint Presentation</vt:lpstr>
      <vt:lpstr>PowerPoint Presentation</vt:lpstr>
      <vt:lpstr>PowerPoint Presentation</vt:lpstr>
      <vt:lpstr>Pipe Fabrication and laydown on Railway Corridor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Reaming </vt:lpstr>
      <vt:lpstr>Pullback of Test Bundle </vt:lpstr>
      <vt:lpstr>Pipe Pullback (continued)</vt:lpstr>
      <vt:lpstr>Pipe Pullback </vt:lpstr>
      <vt:lpstr>Pipe Pullback (continued)</vt:lpstr>
      <vt:lpstr>Full Displacement Grouting</vt:lpstr>
      <vt:lpstr>Public Impacts During  Pipe Move and Pipe Pullback</vt:lpstr>
      <vt:lpstr>Mitigation Measures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Vancouver City Central Transmission Project</dc:title>
  <dc:creator>AStara</dc:creator>
  <dc:description>V_2010-03-24</dc:description>
  <cp:lastModifiedBy>N. Koirala</cp:lastModifiedBy>
  <cp:revision>84</cp:revision>
  <dcterms:created xsi:type="dcterms:W3CDTF">2012-05-23T17:47:07Z</dcterms:created>
  <dcterms:modified xsi:type="dcterms:W3CDTF">2014-07-04T00:41:07Z</dcterms:modified>
</cp:coreProperties>
</file>